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0" r:id="rId3"/>
    <p:sldId id="257" r:id="rId4"/>
    <p:sldId id="271" r:id="rId5"/>
    <p:sldId id="291" r:id="rId6"/>
    <p:sldId id="258" r:id="rId7"/>
    <p:sldId id="259" r:id="rId8"/>
    <p:sldId id="260" r:id="rId9"/>
    <p:sldId id="261" r:id="rId10"/>
    <p:sldId id="264" r:id="rId11"/>
    <p:sldId id="263" r:id="rId12"/>
    <p:sldId id="262" r:id="rId13"/>
    <p:sldId id="273" r:id="rId14"/>
    <p:sldId id="274" r:id="rId15"/>
    <p:sldId id="265" r:id="rId16"/>
    <p:sldId id="290" r:id="rId17"/>
    <p:sldId id="266" r:id="rId18"/>
    <p:sldId id="275" r:id="rId19"/>
    <p:sldId id="276" r:id="rId20"/>
    <p:sldId id="277" r:id="rId21"/>
    <p:sldId id="278" r:id="rId22"/>
    <p:sldId id="289" r:id="rId23"/>
    <p:sldId id="280" r:id="rId24"/>
    <p:sldId id="281" r:id="rId25"/>
    <p:sldId id="282" r:id="rId26"/>
    <p:sldId id="283" r:id="rId27"/>
    <p:sldId id="284" r:id="rId28"/>
    <p:sldId id="285" r:id="rId29"/>
    <p:sldId id="286" r:id="rId30"/>
    <p:sldId id="288" r:id="rId31"/>
    <p:sldId id="29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F0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2" autoAdjust="0"/>
    <p:restoredTop sz="94660"/>
  </p:normalViewPr>
  <p:slideViewPr>
    <p:cSldViewPr snapToGrid="0">
      <p:cViewPr varScale="1">
        <p:scale>
          <a:sx n="76" d="100"/>
          <a:sy n="76" d="100"/>
        </p:scale>
        <p:origin x="198" y="63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978550-A07B-43FC-B00C-34E86AC53C38}" type="datetimeFigureOut">
              <a:rPr lang="en-US" smtClean="0"/>
              <a:t>10/1/2021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94A01-92E7-4F52-A1BB-B2ED7400675F}" type="slidenum">
              <a:rPr lang="en-US" smtClean="0"/>
              <a:t>‹#›</a:t>
            </a:fld>
            <a:endParaRPr lang="en-US"/>
          </a:p>
        </p:txBody>
      </p:sp>
    </p:spTree>
    <p:extLst>
      <p:ext uri="{BB962C8B-B14F-4D97-AF65-F5344CB8AC3E}">
        <p14:creationId xmlns:p14="http://schemas.microsoft.com/office/powerpoint/2010/main" val="1442467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978550-A07B-43FC-B00C-34E86AC53C38}" type="datetimeFigureOut">
              <a:rPr lang="en-US" smtClean="0"/>
              <a:t>10/1/2021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94A01-92E7-4F52-A1BB-B2ED7400675F}" type="slidenum">
              <a:rPr lang="en-US" smtClean="0"/>
              <a:t>‹#›</a:t>
            </a:fld>
            <a:endParaRPr lang="en-US"/>
          </a:p>
        </p:txBody>
      </p:sp>
    </p:spTree>
    <p:extLst>
      <p:ext uri="{BB962C8B-B14F-4D97-AF65-F5344CB8AC3E}">
        <p14:creationId xmlns:p14="http://schemas.microsoft.com/office/powerpoint/2010/main" val="125986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978550-A07B-43FC-B00C-34E86AC53C38}" type="datetimeFigureOut">
              <a:rPr lang="en-US" smtClean="0"/>
              <a:t>10/1/2021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94A01-92E7-4F52-A1BB-B2ED7400675F}" type="slidenum">
              <a:rPr lang="en-US" smtClean="0"/>
              <a:t>‹#›</a:t>
            </a:fld>
            <a:endParaRPr lang="en-US"/>
          </a:p>
        </p:txBody>
      </p:sp>
    </p:spTree>
    <p:extLst>
      <p:ext uri="{BB962C8B-B14F-4D97-AF65-F5344CB8AC3E}">
        <p14:creationId xmlns:p14="http://schemas.microsoft.com/office/powerpoint/2010/main" val="618023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978550-A07B-43FC-B00C-34E86AC53C38}" type="datetimeFigureOut">
              <a:rPr lang="en-US" smtClean="0"/>
              <a:t>10/1/2021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94A01-92E7-4F52-A1BB-B2ED7400675F}" type="slidenum">
              <a:rPr lang="en-US" smtClean="0"/>
              <a:t>‹#›</a:t>
            </a:fld>
            <a:endParaRPr lang="en-US"/>
          </a:p>
        </p:txBody>
      </p:sp>
    </p:spTree>
    <p:extLst>
      <p:ext uri="{BB962C8B-B14F-4D97-AF65-F5344CB8AC3E}">
        <p14:creationId xmlns:p14="http://schemas.microsoft.com/office/powerpoint/2010/main" val="4191252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4978550-A07B-43FC-B00C-34E86AC53C38}" type="datetimeFigureOut">
              <a:rPr lang="en-US" smtClean="0"/>
              <a:t>10/1/2021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94A01-92E7-4F52-A1BB-B2ED7400675F}" type="slidenum">
              <a:rPr lang="en-US" smtClean="0"/>
              <a:t>‹#›</a:t>
            </a:fld>
            <a:endParaRPr lang="en-US"/>
          </a:p>
        </p:txBody>
      </p:sp>
    </p:spTree>
    <p:extLst>
      <p:ext uri="{BB962C8B-B14F-4D97-AF65-F5344CB8AC3E}">
        <p14:creationId xmlns:p14="http://schemas.microsoft.com/office/powerpoint/2010/main" val="4245506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978550-A07B-43FC-B00C-34E86AC53C38}" type="datetimeFigureOut">
              <a:rPr lang="en-US" smtClean="0"/>
              <a:t>10/1/2021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094A01-92E7-4F52-A1BB-B2ED7400675F}" type="slidenum">
              <a:rPr lang="en-US" smtClean="0"/>
              <a:t>‹#›</a:t>
            </a:fld>
            <a:endParaRPr lang="en-US"/>
          </a:p>
        </p:txBody>
      </p:sp>
    </p:spTree>
    <p:extLst>
      <p:ext uri="{BB962C8B-B14F-4D97-AF65-F5344CB8AC3E}">
        <p14:creationId xmlns:p14="http://schemas.microsoft.com/office/powerpoint/2010/main" val="4101017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978550-A07B-43FC-B00C-34E86AC53C38}" type="datetimeFigureOut">
              <a:rPr lang="en-US" smtClean="0"/>
              <a:t>10/1/2021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094A01-92E7-4F52-A1BB-B2ED7400675F}" type="slidenum">
              <a:rPr lang="en-US" smtClean="0"/>
              <a:t>‹#›</a:t>
            </a:fld>
            <a:endParaRPr lang="en-US"/>
          </a:p>
        </p:txBody>
      </p:sp>
    </p:spTree>
    <p:extLst>
      <p:ext uri="{BB962C8B-B14F-4D97-AF65-F5344CB8AC3E}">
        <p14:creationId xmlns:p14="http://schemas.microsoft.com/office/powerpoint/2010/main" val="2361357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978550-A07B-43FC-B00C-34E86AC53C38}" type="datetimeFigureOut">
              <a:rPr lang="en-US" smtClean="0"/>
              <a:t>10/1/2021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094A01-92E7-4F52-A1BB-B2ED7400675F}" type="slidenum">
              <a:rPr lang="en-US" smtClean="0"/>
              <a:t>‹#›</a:t>
            </a:fld>
            <a:endParaRPr lang="en-US"/>
          </a:p>
        </p:txBody>
      </p:sp>
    </p:spTree>
    <p:extLst>
      <p:ext uri="{BB962C8B-B14F-4D97-AF65-F5344CB8AC3E}">
        <p14:creationId xmlns:p14="http://schemas.microsoft.com/office/powerpoint/2010/main" val="2841403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978550-A07B-43FC-B00C-34E86AC53C38}" type="datetimeFigureOut">
              <a:rPr lang="en-US" smtClean="0"/>
              <a:t>10/1/2021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094A01-92E7-4F52-A1BB-B2ED7400675F}" type="slidenum">
              <a:rPr lang="en-US" smtClean="0"/>
              <a:t>‹#›</a:t>
            </a:fld>
            <a:endParaRPr lang="en-US"/>
          </a:p>
        </p:txBody>
      </p:sp>
    </p:spTree>
    <p:extLst>
      <p:ext uri="{BB962C8B-B14F-4D97-AF65-F5344CB8AC3E}">
        <p14:creationId xmlns:p14="http://schemas.microsoft.com/office/powerpoint/2010/main" val="3567239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4978550-A07B-43FC-B00C-34E86AC53C38}" type="datetimeFigureOut">
              <a:rPr lang="en-US" smtClean="0"/>
              <a:t>10/1/2021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094A01-92E7-4F52-A1BB-B2ED7400675F}" type="slidenum">
              <a:rPr lang="en-US" smtClean="0"/>
              <a:t>‹#›</a:t>
            </a:fld>
            <a:endParaRPr lang="en-US"/>
          </a:p>
        </p:txBody>
      </p:sp>
    </p:spTree>
    <p:extLst>
      <p:ext uri="{BB962C8B-B14F-4D97-AF65-F5344CB8AC3E}">
        <p14:creationId xmlns:p14="http://schemas.microsoft.com/office/powerpoint/2010/main" val="683539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4978550-A07B-43FC-B00C-34E86AC53C38}" type="datetimeFigureOut">
              <a:rPr lang="en-US" smtClean="0"/>
              <a:t>10/1/2021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094A01-92E7-4F52-A1BB-B2ED7400675F}" type="slidenum">
              <a:rPr lang="en-US" smtClean="0"/>
              <a:t>‹#›</a:t>
            </a:fld>
            <a:endParaRPr lang="en-US"/>
          </a:p>
        </p:txBody>
      </p:sp>
    </p:spTree>
    <p:extLst>
      <p:ext uri="{BB962C8B-B14F-4D97-AF65-F5344CB8AC3E}">
        <p14:creationId xmlns:p14="http://schemas.microsoft.com/office/powerpoint/2010/main" val="187724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978550-A07B-43FC-B00C-34E86AC53C38}" type="datetimeFigureOut">
              <a:rPr lang="en-US" smtClean="0"/>
              <a:t>10/1/2021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094A01-92E7-4F52-A1BB-B2ED7400675F}" type="slidenum">
              <a:rPr lang="en-US" smtClean="0"/>
              <a:t>‹#›</a:t>
            </a:fld>
            <a:endParaRPr lang="en-US"/>
          </a:p>
        </p:txBody>
      </p:sp>
    </p:spTree>
    <p:extLst>
      <p:ext uri="{BB962C8B-B14F-4D97-AF65-F5344CB8AC3E}">
        <p14:creationId xmlns:p14="http://schemas.microsoft.com/office/powerpoint/2010/main" val="3681676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hyperlink" Target="https://www.youtube.com/watch?v=ZovCNUQXtvs" TargetMode="Externa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youtube.com/watch?v=m-RNt4wNxb4"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1323439"/>
          </a:xfrm>
          <a:prstGeom prst="rect">
            <a:avLst/>
          </a:prstGeom>
          <a:noFill/>
        </p:spPr>
        <p:txBody>
          <a:bodyPr wrap="square" lIns="91440" tIns="45720" rIns="91440" bIns="45720">
            <a:spAutoFit/>
          </a:bodyPr>
          <a:lstStyle/>
          <a:p>
            <a:pPr algn="ctr"/>
            <a:r>
              <a:rPr lang="en-US" sz="8000" b="1" cap="none" spc="0" dirty="0"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French Script MT" panose="03020402040607040605" pitchFamily="66" charset="0"/>
              </a:rPr>
              <a:t>The French, </a:t>
            </a:r>
            <a:r>
              <a:rPr lang="en-US" sz="8000" b="1" cap="none" spc="0" dirty="0" smtClean="0">
                <a:ln w="9525">
                  <a:solidFill>
                    <a:schemeClr val="bg1"/>
                  </a:solidFill>
                  <a:prstDash val="solid"/>
                </a:ln>
                <a:solidFill>
                  <a:schemeClr val="accent2"/>
                </a:solidFill>
                <a:effectLst>
                  <a:outerShdw blurRad="12700" dist="38100" dir="2700000" algn="tl" rotWithShape="0">
                    <a:schemeClr val="accent5">
                      <a:lumMod val="60000"/>
                      <a:lumOff val="40000"/>
                    </a:schemeClr>
                  </a:outerShdw>
                </a:effectLst>
                <a:latin typeface="French Script MT" panose="03020402040607040605" pitchFamily="66" charset="0"/>
              </a:rPr>
              <a:t>Dutch,</a:t>
            </a:r>
            <a:r>
              <a:rPr lang="en-US" sz="80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French Script MT" panose="03020402040607040605" pitchFamily="66" charset="0"/>
              </a:rPr>
              <a:t> </a:t>
            </a:r>
            <a:r>
              <a:rPr lang="en-US" sz="8000" b="1" cap="none" spc="0" dirty="0" smtClean="0">
                <a:ln w="9525">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French Script MT" panose="03020402040607040605" pitchFamily="66" charset="0"/>
              </a:rPr>
              <a:t>and Swedes</a:t>
            </a:r>
            <a:endParaRPr lang="en-US" sz="8000" b="1" cap="none" spc="0" dirty="0">
              <a:ln w="9525">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French Script MT" panose="03020402040607040605" pitchFamily="66" charset="0"/>
            </a:endParaRPr>
          </a:p>
        </p:txBody>
      </p:sp>
      <p:pic>
        <p:nvPicPr>
          <p:cNvPr id="1026" name="Picture 2" descr="Image result for french colonial fleur fla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49" y="1134765"/>
            <a:ext cx="4432301" cy="26505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dutch west india fl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499" y="3889452"/>
            <a:ext cx="4432301" cy="29685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aval Ensign of Sweden.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4065" y="3889452"/>
            <a:ext cx="5687935" cy="28439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4838" y="1499958"/>
            <a:ext cx="2865691" cy="2212975"/>
          </a:xfrm>
          <a:prstGeom prst="rect">
            <a:avLst/>
          </a:prstGeom>
        </p:spPr>
      </p:pic>
      <p:pic>
        <p:nvPicPr>
          <p:cNvPr id="5" name="Picture 4" descr="Swed chef juggl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9231" y="3366647"/>
            <a:ext cx="2006525" cy="34913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Dutch wooden sho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9431" y="1903604"/>
            <a:ext cx="2692387" cy="2113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5318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ontent Placeholder 2"/>
          <p:cNvSpPr>
            <a:spLocks noGrp="1"/>
          </p:cNvSpPr>
          <p:nvPr>
            <p:ph idx="1"/>
          </p:nvPr>
        </p:nvSpPr>
        <p:spPr>
          <a:xfrm>
            <a:off x="1524000" y="533400"/>
            <a:ext cx="8991600" cy="2209800"/>
          </a:xfrm>
        </p:spPr>
        <p:txBody>
          <a:bodyPr/>
          <a:lstStyle/>
          <a:p>
            <a:pPr>
              <a:buFontTx/>
              <a:buNone/>
            </a:pPr>
            <a:r>
              <a:rPr lang="en-US" altLang="en-US" i="1">
                <a:latin typeface="Bookman Old Style" panose="02050604050505020204" pitchFamily="18" charset="0"/>
              </a:rPr>
              <a:t>Habitant</a:t>
            </a:r>
            <a:r>
              <a:rPr lang="en-US" altLang="en-US">
                <a:latin typeface="Bookman Old Style" panose="02050604050505020204" pitchFamily="18" charset="0"/>
              </a:rPr>
              <a:t>: farmers who lived in the St. Lawrence valley, usually growing wheat and raising pigs. Hired by, and worked for, the seigneurs</a:t>
            </a:r>
          </a:p>
        </p:txBody>
      </p:sp>
      <p:pic>
        <p:nvPicPr>
          <p:cNvPr id="67587" name="Picture 5" descr="habitants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24118" y="1814416"/>
            <a:ext cx="5380320" cy="46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2" descr="https://c2.staticflickr.com/6/5217/5387573044_646e04ab7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5563" y="2081212"/>
            <a:ext cx="4932363" cy="439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53472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Content Placeholder 2"/>
          <p:cNvSpPr>
            <a:spLocks noGrp="1"/>
          </p:cNvSpPr>
          <p:nvPr>
            <p:ph idx="1"/>
          </p:nvPr>
        </p:nvSpPr>
        <p:spPr>
          <a:xfrm>
            <a:off x="1524000" y="533400"/>
            <a:ext cx="8991600" cy="2209800"/>
          </a:xfrm>
        </p:spPr>
        <p:txBody>
          <a:bodyPr/>
          <a:lstStyle/>
          <a:p>
            <a:pPr>
              <a:buFontTx/>
              <a:buNone/>
            </a:pPr>
            <a:r>
              <a:rPr lang="en-US" altLang="en-US" i="1" smtClean="0">
                <a:latin typeface="Bookman Old Style" panose="02050604050505020204" pitchFamily="18" charset="0"/>
              </a:rPr>
              <a:t>Filles du Roi (“daughters of the King”)</a:t>
            </a:r>
            <a:r>
              <a:rPr lang="en-US" altLang="en-US" smtClean="0">
                <a:latin typeface="Bookman Old Style" panose="02050604050505020204" pitchFamily="18" charset="0"/>
              </a:rPr>
              <a:t>: women, usually poor orphans,  who were sent to New France by the king to marry and start families.</a:t>
            </a:r>
          </a:p>
        </p:txBody>
      </p:sp>
      <p:pic>
        <p:nvPicPr>
          <p:cNvPr id="66563" name="Picture 3" descr="fd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52624" y="1960564"/>
            <a:ext cx="7956257" cy="4754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8201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Content Placeholder 2"/>
          <p:cNvSpPr>
            <a:spLocks noGrp="1"/>
          </p:cNvSpPr>
          <p:nvPr>
            <p:ph idx="1"/>
          </p:nvPr>
        </p:nvSpPr>
        <p:spPr>
          <a:xfrm>
            <a:off x="1676400" y="0"/>
            <a:ext cx="8991600" cy="2209800"/>
          </a:xfrm>
        </p:spPr>
        <p:txBody>
          <a:bodyPr/>
          <a:lstStyle/>
          <a:p>
            <a:pPr>
              <a:buFontTx/>
              <a:buNone/>
            </a:pPr>
            <a:r>
              <a:rPr lang="en-US" altLang="en-US" smtClean="0">
                <a:latin typeface="Bookman Old Style" panose="02050604050505020204" pitchFamily="18" charset="0"/>
              </a:rPr>
              <a:t>Huguenots: French Protestants, often persecuted at home. Many colonized the New World, “converting” to Catholicism if necessary, or settling in non-French colonies.</a:t>
            </a:r>
          </a:p>
        </p:txBody>
      </p:sp>
      <p:pic>
        <p:nvPicPr>
          <p:cNvPr id="65539" name="Picture 2" descr="Image result for hugueno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6461" y="1852611"/>
            <a:ext cx="7762745" cy="470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15175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1153.jpg"/>
          <p:cNvPicPr>
            <a:picLocks noChangeAspect="1"/>
          </p:cNvPicPr>
          <p:nvPr/>
        </p:nvPicPr>
        <p:blipFill>
          <a:blip r:embed="rId2" cstate="print"/>
          <a:stretch>
            <a:fillRect/>
          </a:stretch>
        </p:blipFill>
        <p:spPr>
          <a:xfrm>
            <a:off x="1524000" y="0"/>
            <a:ext cx="9144000" cy="6858000"/>
          </a:xfrm>
          <a:prstGeom prst="rect">
            <a:avLst/>
          </a:prstGeom>
        </p:spPr>
      </p:pic>
      <p:sp>
        <p:nvSpPr>
          <p:cNvPr id="4" name="Rectangle 3"/>
          <p:cNvSpPr/>
          <p:nvPr/>
        </p:nvSpPr>
        <p:spPr>
          <a:xfrm>
            <a:off x="1524001" y="0"/>
            <a:ext cx="2478243" cy="707886"/>
          </a:xfrm>
          <a:prstGeom prst="rect">
            <a:avLst/>
          </a:prstGeom>
          <a:noFill/>
        </p:spPr>
        <p:txBody>
          <a:bodyPr wrap="none" lIns="91440" tIns="45720" rIns="91440" bIns="45720">
            <a:spAutoFit/>
          </a:bodyPr>
          <a:lstStyle/>
          <a:p>
            <a:pPr algn="ct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French Script MT" pitchFamily="66" charset="0"/>
              </a:rPr>
              <a:t>French America</a:t>
            </a:r>
          </a:p>
        </p:txBody>
      </p:sp>
      <p:sp>
        <p:nvSpPr>
          <p:cNvPr id="8" name="TextBox 7"/>
          <p:cNvSpPr txBox="1"/>
          <p:nvPr/>
        </p:nvSpPr>
        <p:spPr>
          <a:xfrm>
            <a:off x="5257800" y="457200"/>
            <a:ext cx="5029200" cy="4832092"/>
          </a:xfrm>
          <a:prstGeom prst="rect">
            <a:avLst/>
          </a:prstGeom>
          <a:noFill/>
        </p:spPr>
        <p:txBody>
          <a:bodyPr wrap="square" rtlCol="0">
            <a:spAutoFit/>
          </a:bodyPr>
          <a:lstStyle/>
          <a:p>
            <a:pPr marL="457200" indent="-457200">
              <a:buFontTx/>
              <a:buChar char="-"/>
            </a:pPr>
            <a:r>
              <a:rPr lang="en-US" sz="2800" dirty="0">
                <a:solidFill>
                  <a:schemeClr val="bg1"/>
                </a:solidFill>
              </a:rPr>
              <a:t>French explorers and trappers explore and claim land around river valleys and the Great Lakes</a:t>
            </a:r>
          </a:p>
          <a:p>
            <a:pPr marL="457200" indent="-457200">
              <a:buFontTx/>
              <a:buChar char="-"/>
            </a:pPr>
            <a:endParaRPr lang="en-US" sz="2800" dirty="0">
              <a:solidFill>
                <a:schemeClr val="bg1"/>
              </a:solidFill>
            </a:endParaRPr>
          </a:p>
          <a:p>
            <a:pPr marL="457200" indent="-457200">
              <a:buFontTx/>
              <a:buChar char="-"/>
            </a:pPr>
            <a:r>
              <a:rPr lang="en-US" sz="2800" dirty="0">
                <a:solidFill>
                  <a:schemeClr val="bg1"/>
                </a:solidFill>
              </a:rPr>
              <a:t>-The French built outposts and forts throughout their colonies in North America for trading, communication, and defense.</a:t>
            </a:r>
          </a:p>
          <a:p>
            <a:pPr marL="457200" indent="-457200">
              <a:buFontTx/>
              <a:buChar char="-"/>
            </a:pPr>
            <a:endParaRPr lang="en-US" sz="2800" dirty="0">
              <a:solidFill>
                <a:schemeClr val="bg1"/>
              </a:solidFill>
            </a:endParaRPr>
          </a:p>
        </p:txBody>
      </p:sp>
    </p:spTree>
    <p:extLst>
      <p:ext uri="{BB962C8B-B14F-4D97-AF65-F5344CB8AC3E}">
        <p14:creationId xmlns:p14="http://schemas.microsoft.com/office/powerpoint/2010/main" val="383948247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6009047.jpg"/>
          <p:cNvPicPr>
            <a:picLocks noChangeAspect="1"/>
          </p:cNvPicPr>
          <p:nvPr/>
        </p:nvPicPr>
        <p:blipFill>
          <a:blip r:embed="rId2" cstate="print"/>
          <a:stretch>
            <a:fillRect/>
          </a:stretch>
        </p:blipFill>
        <p:spPr>
          <a:xfrm>
            <a:off x="1524000" y="0"/>
            <a:ext cx="9144000" cy="6858000"/>
          </a:xfrm>
          <a:prstGeom prst="rect">
            <a:avLst/>
          </a:prstGeom>
        </p:spPr>
      </p:pic>
      <p:sp>
        <p:nvSpPr>
          <p:cNvPr id="4" name="Rectangle 3"/>
          <p:cNvSpPr/>
          <p:nvPr/>
        </p:nvSpPr>
        <p:spPr>
          <a:xfrm>
            <a:off x="1524001" y="0"/>
            <a:ext cx="2478243" cy="707886"/>
          </a:xfrm>
          <a:prstGeom prst="rect">
            <a:avLst/>
          </a:prstGeom>
          <a:noFill/>
        </p:spPr>
        <p:txBody>
          <a:bodyPr wrap="none" lIns="91440" tIns="45720" rIns="91440" bIns="45720">
            <a:spAutoFit/>
          </a:bodyPr>
          <a:lstStyle/>
          <a:p>
            <a:pPr algn="ct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French Script MT" pitchFamily="66" charset="0"/>
              </a:rPr>
              <a:t>French America</a:t>
            </a:r>
          </a:p>
        </p:txBody>
      </p:sp>
    </p:spTree>
    <p:extLst>
      <p:ext uri="{BB962C8B-B14F-4D97-AF65-F5344CB8AC3E}">
        <p14:creationId xmlns:p14="http://schemas.microsoft.com/office/powerpoint/2010/main" val="3620503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AF0FD"/>
        </a:solidFill>
        <a:effectLst/>
      </p:bgPr>
    </p:bg>
    <p:spTree>
      <p:nvGrpSpPr>
        <p:cNvPr id="1" name=""/>
        <p:cNvGrpSpPr/>
        <p:nvPr/>
      </p:nvGrpSpPr>
      <p:grpSpPr>
        <a:xfrm>
          <a:off x="0" y="0"/>
          <a:ext cx="0" cy="0"/>
          <a:chOff x="0" y="0"/>
          <a:chExt cx="0" cy="0"/>
        </a:xfrm>
      </p:grpSpPr>
      <p:pic>
        <p:nvPicPr>
          <p:cNvPr id="1028" name="Picture 4" descr="https://upload.wikimedia.org/wikipedia/commons/thumb/b/b0/Nouvelle-France_map-en.svg/1280px-Nouvelle-France_map-en.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62526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ings to do in Lafayette - Visit Acadian Vill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25542" y="4621865"/>
            <a:ext cx="3301547" cy="211299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te. Genevieve, Missouri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3770" y="2553582"/>
            <a:ext cx="3154589" cy="209746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alse fire alarms plague Fortress of Louisbourg | CBC New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425542" y="156323"/>
            <a:ext cx="3513820" cy="1874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531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3" r="51248"/>
          <a:stretch/>
        </p:blipFill>
        <p:spPr>
          <a:xfrm>
            <a:off x="-176463" y="-1588170"/>
            <a:ext cx="12186520" cy="9144002"/>
          </a:xfrm>
          <a:prstGeom prst="rect">
            <a:avLst/>
          </a:prstGeom>
        </p:spPr>
      </p:pic>
      <p:sp>
        <p:nvSpPr>
          <p:cNvPr id="4" name="Rectangle 3"/>
          <p:cNvSpPr/>
          <p:nvPr/>
        </p:nvSpPr>
        <p:spPr>
          <a:xfrm>
            <a:off x="10876547" y="-481263"/>
            <a:ext cx="1876927" cy="80370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45432" y="-705854"/>
            <a:ext cx="1876927" cy="80370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351750" y="757535"/>
            <a:ext cx="4336444" cy="1446550"/>
          </a:xfrm>
          <a:prstGeom prst="rect">
            <a:avLst/>
          </a:prstGeom>
          <a:noFill/>
          <a:ln>
            <a:noFill/>
          </a:ln>
          <a:effectLst>
            <a:outerShdw blurRad="50800" dist="38100" dir="2700000" algn="tl" rotWithShape="0">
              <a:prstClr val="black">
                <a:alpha val="40000"/>
              </a:prstClr>
            </a:outerShdw>
          </a:effectLst>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8800" b="1" cap="none" spc="0" dirty="0" smtClean="0">
                <a:ln/>
                <a:solidFill>
                  <a:schemeClr val="accent2"/>
                </a:solidFill>
                <a:effectLst/>
                <a:latin typeface="Blackadder ITC" panose="04020505051007020D02" pitchFamily="82" charset="0"/>
              </a:rPr>
              <a:t>The Dutch</a:t>
            </a:r>
            <a:endParaRPr lang="en-US" sz="8800" b="1" cap="none" spc="0" dirty="0">
              <a:ln/>
              <a:solidFill>
                <a:schemeClr val="accent2"/>
              </a:solidFill>
              <a:effectLst/>
              <a:latin typeface="Blackadder ITC" panose="04020505051007020D02" pitchFamily="82" charset="0"/>
            </a:endParaRPr>
          </a:p>
        </p:txBody>
      </p:sp>
    </p:spTree>
    <p:extLst>
      <p:ext uri="{BB962C8B-B14F-4D97-AF65-F5344CB8AC3E}">
        <p14:creationId xmlns:p14="http://schemas.microsoft.com/office/powerpoint/2010/main" val="23720414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938" y="1854200"/>
            <a:ext cx="3606800" cy="1231900"/>
          </a:xfrm>
        </p:spPr>
        <p:txBody>
          <a:bodyPr>
            <a:normAutofit fontScale="77500" lnSpcReduction="20000"/>
          </a:bodyPr>
          <a:lstStyle/>
          <a:p>
            <a:pPr>
              <a:defRPr/>
            </a:pPr>
            <a:r>
              <a:rPr lang="en-US" sz="3300" dirty="0" smtClean="0">
                <a:ea typeface="+mn-ea"/>
                <a:cs typeface="+mn-cs"/>
              </a:rPr>
              <a:t>Explored east coast of US and arctic Canada, claimed Manhattan for the Dutch</a:t>
            </a:r>
          </a:p>
          <a:p>
            <a:pPr>
              <a:defRPr/>
            </a:pPr>
            <a:endParaRPr lang="en-US" dirty="0" smtClean="0">
              <a:ea typeface="+mn-ea"/>
              <a:cs typeface="+mn-cs"/>
            </a:endParaRPr>
          </a:p>
        </p:txBody>
      </p:sp>
      <p:sp>
        <p:nvSpPr>
          <p:cNvPr id="5" name="Rectangle 4"/>
          <p:cNvSpPr/>
          <p:nvPr/>
        </p:nvSpPr>
        <p:spPr>
          <a:xfrm>
            <a:off x="388938" y="549913"/>
            <a:ext cx="3876453" cy="769441"/>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sz="4400" b="1" spc="50" dirty="0">
                <a:ln w="11430"/>
                <a:solidFill>
                  <a:srgbClr val="EF8011"/>
                </a:solidFill>
                <a:effectLst>
                  <a:outerShdw blurRad="76200" dist="50800" dir="5400000" algn="tl" rotWithShape="0">
                    <a:srgbClr val="000000">
                      <a:alpha val="65000"/>
                    </a:srgbClr>
                  </a:outerShdw>
                </a:effectLst>
              </a:rPr>
              <a:t>Henry Hudson</a:t>
            </a:r>
          </a:p>
        </p:txBody>
      </p:sp>
      <p:sp>
        <p:nvSpPr>
          <p:cNvPr id="69636" name="AutoShape 2" descr="Image result for magellan"/>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a:p>
        </p:txBody>
      </p:sp>
      <p:pic>
        <p:nvPicPr>
          <p:cNvPr id="69637" name="Picture 2" descr="Image result for henry hud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21533"/>
            <a:ext cx="3782328" cy="353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Map of Henry Hudson's 1609â1611 voyages to North America for the Dutch East India Company (VO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5391" y="104775"/>
            <a:ext cx="7848600" cy="6753225"/>
          </a:xfrm>
          <a:prstGeom prst="rect">
            <a:avLst/>
          </a:prstGeom>
          <a:noFill/>
          <a:extLst>
            <a:ext uri="{909E8E84-426E-40DD-AFC4-6F175D3DCCD1}">
              <a14:hiddenFill xmlns:a14="http://schemas.microsoft.com/office/drawing/2010/main">
                <a:solidFill>
                  <a:srgbClr val="FFFFFF"/>
                </a:solidFill>
              </a14:hiddenFill>
            </a:ext>
          </a:extLst>
        </p:spPr>
      </p:pic>
      <p:sp>
        <p:nvSpPr>
          <p:cNvPr id="2" name="Oval Callout 1"/>
          <p:cNvSpPr/>
          <p:nvPr/>
        </p:nvSpPr>
        <p:spPr>
          <a:xfrm>
            <a:off x="2654300" y="3100387"/>
            <a:ext cx="1879600" cy="762000"/>
          </a:xfrm>
          <a:prstGeom prst="wedgeEllipseCallout">
            <a:avLst>
              <a:gd name="adj1" fmla="val -55968"/>
              <a:gd name="adj2" fmla="val 79167"/>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I am bae.</a:t>
            </a:r>
            <a:endParaRPr lang="en-US" sz="2400" dirty="0">
              <a:solidFill>
                <a:schemeClr val="tx1"/>
              </a:solidFill>
            </a:endParaRPr>
          </a:p>
        </p:txBody>
      </p:sp>
    </p:spTree>
    <p:extLst>
      <p:ext uri="{BB962C8B-B14F-4D97-AF65-F5344CB8AC3E}">
        <p14:creationId xmlns:p14="http://schemas.microsoft.com/office/powerpoint/2010/main" val="9389208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8" name="Picture 4" descr="zpage132"/>
          <p:cNvPicPr>
            <a:picLocks noChangeAspect="1" noChangeArrowheads="1"/>
          </p:cNvPicPr>
          <p:nvPr/>
        </p:nvPicPr>
        <p:blipFill>
          <a:blip r:embed="rId2" cstate="print"/>
          <a:srcRect/>
          <a:stretch>
            <a:fillRect/>
          </a:stretch>
        </p:blipFill>
        <p:spPr bwMode="auto">
          <a:xfrm>
            <a:off x="6858000" y="1066800"/>
            <a:ext cx="3486150" cy="4743450"/>
          </a:xfrm>
          <a:prstGeom prst="rect">
            <a:avLst/>
          </a:prstGeom>
          <a:noFill/>
          <a:ln w="9525">
            <a:noFill/>
            <a:miter lim="800000"/>
            <a:headEnd/>
            <a:tailEnd/>
          </a:ln>
        </p:spPr>
      </p:pic>
      <p:sp>
        <p:nvSpPr>
          <p:cNvPr id="6" name="Rectangle 5"/>
          <p:cNvSpPr/>
          <p:nvPr/>
        </p:nvSpPr>
        <p:spPr>
          <a:xfrm>
            <a:off x="1524001" y="0"/>
            <a:ext cx="1597025" cy="369888"/>
          </a:xfrm>
          <a:prstGeom prst="rect">
            <a:avLst/>
          </a:prstGeom>
        </p:spPr>
        <p:txBody>
          <a:bodyPr wrap="none">
            <a:spAutoFit/>
          </a:bodyPr>
          <a:lstStyle/>
          <a:p>
            <a:pPr algn="ctr">
              <a:defRPr/>
            </a:pPr>
            <a:r>
              <a:rPr lang="en-US" b="1" dirty="0">
                <a:ln w="11430"/>
                <a:solidFill>
                  <a:srgbClr val="F56F0B"/>
                </a:solidFill>
                <a:effectLst>
                  <a:outerShdw blurRad="50800" dist="39000" dir="5460000" algn="tl">
                    <a:srgbClr val="000000">
                      <a:alpha val="38000"/>
                    </a:srgbClr>
                  </a:outerShdw>
                </a:effectLst>
                <a:latin typeface="Baskerville Old Face" pitchFamily="18" charset="0"/>
              </a:rPr>
              <a:t>Dutch America</a:t>
            </a:r>
          </a:p>
        </p:txBody>
      </p:sp>
      <p:sp>
        <p:nvSpPr>
          <p:cNvPr id="5" name="TextBox 4"/>
          <p:cNvSpPr txBox="1"/>
          <p:nvPr/>
        </p:nvSpPr>
        <p:spPr>
          <a:xfrm>
            <a:off x="2057400" y="1371601"/>
            <a:ext cx="4343400" cy="4031873"/>
          </a:xfrm>
          <a:prstGeom prst="rect">
            <a:avLst/>
          </a:prstGeom>
          <a:noFill/>
        </p:spPr>
        <p:txBody>
          <a:bodyPr wrap="square" rtlCol="0">
            <a:spAutoFit/>
          </a:bodyPr>
          <a:lstStyle/>
          <a:p>
            <a:r>
              <a:rPr lang="en-US" sz="3200" dirty="0"/>
              <a:t>1624: Dutch leader Pieter Minuit starts a settlement at the mouth of the Hudson River and call it “New Amsterdam.”  It will be the capital of their New Netherlands colony.</a:t>
            </a:r>
          </a:p>
        </p:txBody>
      </p:sp>
    </p:spTree>
    <p:extLst>
      <p:ext uri="{BB962C8B-B14F-4D97-AF65-F5344CB8AC3E}">
        <p14:creationId xmlns:p14="http://schemas.microsoft.com/office/powerpoint/2010/main" val="1017248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5" name="Picture 5" descr="Picture 008"/>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a:ln w="9525">
            <a:noFill/>
            <a:miter lim="800000"/>
            <a:headEnd/>
            <a:tailEnd/>
          </a:ln>
        </p:spPr>
      </p:pic>
      <p:sp>
        <p:nvSpPr>
          <p:cNvPr id="6" name="Rectangle 5"/>
          <p:cNvSpPr/>
          <p:nvPr/>
        </p:nvSpPr>
        <p:spPr>
          <a:xfrm>
            <a:off x="1524001" y="0"/>
            <a:ext cx="1597025" cy="369888"/>
          </a:xfrm>
          <a:prstGeom prst="rect">
            <a:avLst/>
          </a:prstGeom>
        </p:spPr>
        <p:txBody>
          <a:bodyPr wrap="none">
            <a:spAutoFit/>
          </a:bodyPr>
          <a:lstStyle/>
          <a:p>
            <a:pPr algn="ctr">
              <a:defRPr/>
            </a:pPr>
            <a:r>
              <a:rPr lang="en-US" b="1" dirty="0">
                <a:ln w="11430"/>
                <a:solidFill>
                  <a:srgbClr val="F56F0B"/>
                </a:solidFill>
                <a:effectLst>
                  <a:outerShdw blurRad="50800" dist="39000" dir="5460000" algn="tl">
                    <a:srgbClr val="000000">
                      <a:alpha val="38000"/>
                    </a:srgbClr>
                  </a:outerShdw>
                </a:effectLst>
                <a:latin typeface="Baskerville Old Face" pitchFamily="18" charset="0"/>
              </a:rPr>
              <a:t>Dutch America</a:t>
            </a:r>
          </a:p>
        </p:txBody>
      </p:sp>
    </p:spTree>
    <p:extLst>
      <p:ext uri="{BB962C8B-B14F-4D97-AF65-F5344CB8AC3E}">
        <p14:creationId xmlns:p14="http://schemas.microsoft.com/office/powerpoint/2010/main" val="162575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blinds(horizontal)">
                                      <p:cBhvr>
                                        <p:cTn id="7" dur="20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canlge.jpg"/>
          <p:cNvPicPr>
            <a:picLocks noChangeAspect="1"/>
          </p:cNvPicPr>
          <p:nvPr/>
        </p:nvPicPr>
        <p:blipFill>
          <a:blip r:embed="rId2" cstate="print"/>
          <a:stretch>
            <a:fillRect/>
          </a:stretch>
        </p:blipFill>
        <p:spPr>
          <a:xfrm>
            <a:off x="0" y="1325563"/>
            <a:ext cx="12850586" cy="5935747"/>
          </a:xfrm>
          <a:prstGeom prst="rect">
            <a:avLst/>
          </a:prstGeom>
        </p:spPr>
      </p:pic>
      <p:sp>
        <p:nvSpPr>
          <p:cNvPr id="2" name="Title 1"/>
          <p:cNvSpPr>
            <a:spLocks noGrp="1"/>
          </p:cNvSpPr>
          <p:nvPr>
            <p:ph type="title"/>
          </p:nvPr>
        </p:nvSpPr>
        <p:spPr>
          <a:xfrm>
            <a:off x="2879271" y="182563"/>
            <a:ext cx="8229600" cy="1143000"/>
          </a:xfrm>
        </p:spPr>
        <p:txBody>
          <a:bodyPr>
            <a:normAutofit/>
          </a:bodyPr>
          <a:lstStyle/>
          <a:p>
            <a:r>
              <a:rPr lang="en-US" sz="5400" dirty="0">
                <a:latin typeface="Blackadder ITC" pitchFamily="82" charset="0"/>
              </a:rPr>
              <a:t>The Northwest Passage</a:t>
            </a:r>
          </a:p>
        </p:txBody>
      </p:sp>
      <p:sp>
        <p:nvSpPr>
          <p:cNvPr id="3" name="Content Placeholder 2"/>
          <p:cNvSpPr>
            <a:spLocks noGrp="1"/>
          </p:cNvSpPr>
          <p:nvPr>
            <p:ph idx="1"/>
          </p:nvPr>
        </p:nvSpPr>
        <p:spPr>
          <a:xfrm>
            <a:off x="1311727" y="1600201"/>
            <a:ext cx="9530443" cy="4245428"/>
          </a:xfrm>
        </p:spPr>
        <p:txBody>
          <a:bodyPr>
            <a:normAutofit/>
          </a:bodyPr>
          <a:lstStyle/>
          <a:p>
            <a:r>
              <a:rPr lang="en-US" sz="3200" dirty="0" smtClean="0"/>
              <a:t>A potential route from Europe to Asia, going north and west around America</a:t>
            </a:r>
          </a:p>
          <a:p>
            <a:r>
              <a:rPr lang="en-US" sz="3200" dirty="0" smtClean="0"/>
              <a:t>Doesn’t actually exist, except for an icy route in arctic Canada</a:t>
            </a:r>
          </a:p>
          <a:p>
            <a:r>
              <a:rPr lang="en-US" sz="3200" dirty="0" smtClean="0"/>
              <a:t>Most European nations will attempt to find it, including England, the Netherlands, and France</a:t>
            </a:r>
            <a:endParaRPr lang="en-US" sz="3200" dirty="0"/>
          </a:p>
        </p:txBody>
      </p:sp>
    </p:spTree>
    <p:extLst>
      <p:ext uri="{BB962C8B-B14F-4D97-AF65-F5344CB8AC3E}">
        <p14:creationId xmlns:p14="http://schemas.microsoft.com/office/powerpoint/2010/main" val="41266665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2379423" y="5855492"/>
            <a:ext cx="2934521" cy="646331"/>
          </a:xfrm>
          <a:prstGeom prst="rect">
            <a:avLst/>
          </a:prstGeom>
          <a:noFill/>
          <a:ln w="9525">
            <a:noFill/>
            <a:miter lim="800000"/>
            <a:headEnd/>
            <a:tailEnd/>
          </a:ln>
        </p:spPr>
        <p:txBody>
          <a:bodyPr wrap="none">
            <a:spAutoFit/>
          </a:bodyPr>
          <a:lstStyle/>
          <a:p>
            <a:r>
              <a:rPr lang="en-US" sz="3600" dirty="0" err="1">
                <a:latin typeface="French Script MT" panose="03020402040607040605" pitchFamily="66" charset="0"/>
              </a:rPr>
              <a:t>Wouter</a:t>
            </a:r>
            <a:r>
              <a:rPr lang="en-US" sz="3600" dirty="0">
                <a:latin typeface="French Script MT" panose="03020402040607040605" pitchFamily="66" charset="0"/>
              </a:rPr>
              <a:t> Van </a:t>
            </a:r>
            <a:r>
              <a:rPr lang="en-US" sz="3600" dirty="0" err="1">
                <a:latin typeface="French Script MT" panose="03020402040607040605" pitchFamily="66" charset="0"/>
              </a:rPr>
              <a:t>Twiller</a:t>
            </a:r>
            <a:endParaRPr lang="en-US" sz="3600" dirty="0">
              <a:latin typeface="French Script MT" panose="03020402040607040605" pitchFamily="66" charset="0"/>
            </a:endParaRPr>
          </a:p>
        </p:txBody>
      </p:sp>
      <p:sp>
        <p:nvSpPr>
          <p:cNvPr id="6150" name="Text Box 6"/>
          <p:cNvSpPr txBox="1">
            <a:spLocks noChangeArrowheads="1"/>
          </p:cNvSpPr>
          <p:nvPr/>
        </p:nvSpPr>
        <p:spPr bwMode="auto">
          <a:xfrm>
            <a:off x="5809268" y="369889"/>
            <a:ext cx="4706332" cy="6370975"/>
          </a:xfrm>
          <a:prstGeom prst="rect">
            <a:avLst/>
          </a:prstGeom>
          <a:noFill/>
          <a:ln w="9525">
            <a:noFill/>
            <a:miter lim="800000"/>
            <a:headEnd/>
            <a:tailEnd/>
          </a:ln>
        </p:spPr>
        <p:txBody>
          <a:bodyPr wrap="square">
            <a:spAutoFit/>
          </a:bodyPr>
          <a:lstStyle/>
          <a:p>
            <a:pPr>
              <a:spcBef>
                <a:spcPct val="50000"/>
              </a:spcBef>
            </a:pPr>
            <a:r>
              <a:rPr lang="en-US" sz="2400" i="1" dirty="0">
                <a:latin typeface="Baskerville Old Face" pitchFamily="18" charset="0"/>
              </a:rPr>
              <a:t>"Van </a:t>
            </a:r>
            <a:r>
              <a:rPr lang="en-US" sz="2400" i="1" dirty="0" err="1">
                <a:latin typeface="Baskerville Old Face" pitchFamily="18" charset="0"/>
              </a:rPr>
              <a:t>Twiller</a:t>
            </a:r>
            <a:r>
              <a:rPr lang="en-US" sz="2400" i="1" dirty="0">
                <a:latin typeface="Baskerville Old Face" pitchFamily="18" charset="0"/>
              </a:rPr>
              <a:t> was exactly five feet six inches in height and six feet five inches in circumference. His head was a perfect sphere, and of such dimensions that Nature, with all her ingenuity, would have been puzzled indeed to construct a neck capable of supporting it. Therefore, she had declined to try and had settled it firmly on the top of his backbone just between his shoulders. His body was oblong. His legs were short but sturdy in proportion to the weight they had to sustain; so that when standing he had much the appearance of a beer barrel on skids." </a:t>
            </a:r>
          </a:p>
        </p:txBody>
      </p:sp>
      <p:sp>
        <p:nvSpPr>
          <p:cNvPr id="9" name="Rectangle 8"/>
          <p:cNvSpPr/>
          <p:nvPr/>
        </p:nvSpPr>
        <p:spPr>
          <a:xfrm>
            <a:off x="1524001" y="0"/>
            <a:ext cx="1597025" cy="369888"/>
          </a:xfrm>
          <a:prstGeom prst="rect">
            <a:avLst/>
          </a:prstGeom>
        </p:spPr>
        <p:txBody>
          <a:bodyPr wrap="none">
            <a:spAutoFit/>
          </a:bodyPr>
          <a:lstStyle/>
          <a:p>
            <a:pPr algn="ctr">
              <a:defRPr/>
            </a:pPr>
            <a:r>
              <a:rPr lang="en-US" b="1" dirty="0">
                <a:ln w="11430"/>
                <a:solidFill>
                  <a:srgbClr val="F56F0B"/>
                </a:solidFill>
                <a:effectLst>
                  <a:outerShdw blurRad="50800" dist="39000" dir="5460000" algn="tl">
                    <a:srgbClr val="000000">
                      <a:alpha val="38000"/>
                    </a:srgbClr>
                  </a:outerShdw>
                </a:effectLst>
                <a:latin typeface="Baskerville Old Face" pitchFamily="18" charset="0"/>
              </a:rPr>
              <a:t>Dutch America</a:t>
            </a:r>
          </a:p>
        </p:txBody>
      </p:sp>
      <p:pic>
        <p:nvPicPr>
          <p:cNvPr id="1026" name="Picture 2" descr="http://etc.usf.edu/clipart/56000/56075/56075_w_twiller_l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9269" y="650812"/>
            <a:ext cx="3495675" cy="4923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8150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558800" y="184944"/>
            <a:ext cx="10706100" cy="1143000"/>
          </a:xfrm>
        </p:spPr>
        <p:txBody>
          <a:bodyPr>
            <a:normAutofit fontScale="90000"/>
          </a:bodyPr>
          <a:lstStyle/>
          <a:p>
            <a:pPr eaLnBrk="1" hangingPunct="1"/>
            <a:r>
              <a:rPr lang="en-US" sz="3200" b="1" dirty="0"/>
              <a:t>Pieter Stuyvesant:</a:t>
            </a:r>
            <a:r>
              <a:rPr lang="en-US" sz="4000" b="1" dirty="0"/>
              <a:t> </a:t>
            </a:r>
            <a:r>
              <a:rPr lang="en-US" sz="3200" dirty="0"/>
              <a:t>most famous </a:t>
            </a:r>
            <a:r>
              <a:rPr lang="en-US" sz="3200" dirty="0" smtClean="0"/>
              <a:t>governor of New Netherlands, and one of the most unpopular: religious intolerance, authoritarian, </a:t>
            </a:r>
            <a:r>
              <a:rPr lang="en-US" sz="3200" dirty="0" err="1" smtClean="0"/>
              <a:t>etc</a:t>
            </a:r>
            <a:r>
              <a:rPr lang="en-US" sz="3200" dirty="0" smtClean="0"/>
              <a:t>)</a:t>
            </a:r>
            <a:endParaRPr lang="en-US" sz="3200" dirty="0"/>
          </a:p>
        </p:txBody>
      </p:sp>
      <p:pic>
        <p:nvPicPr>
          <p:cNvPr id="6147" name="Picture 4" descr="Picture 012"/>
          <p:cNvPicPr>
            <a:picLocks noChangeAspect="1" noChangeArrowheads="1"/>
          </p:cNvPicPr>
          <p:nvPr/>
        </p:nvPicPr>
        <p:blipFill>
          <a:blip r:embed="rId2" cstate="print"/>
          <a:srcRect/>
          <a:stretch>
            <a:fillRect/>
          </a:stretch>
        </p:blipFill>
        <p:spPr bwMode="auto">
          <a:xfrm>
            <a:off x="5006975" y="1508126"/>
            <a:ext cx="6489700" cy="5019675"/>
          </a:xfrm>
          <a:prstGeom prst="rect">
            <a:avLst/>
          </a:prstGeom>
          <a:noFill/>
          <a:ln w="9525">
            <a:noFill/>
            <a:miter lim="800000"/>
            <a:headEnd/>
            <a:tailEnd/>
          </a:ln>
        </p:spPr>
      </p:pic>
      <p:pic>
        <p:nvPicPr>
          <p:cNvPr id="1026" name="Picture 2" descr="Peter Stuyvesant, Governor of New Amsterd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75" y="1508126"/>
            <a:ext cx="3540125" cy="498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2454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144491" cy="1325563"/>
          </a:xfrm>
        </p:spPr>
        <p:txBody>
          <a:bodyPr/>
          <a:lstStyle/>
          <a:p>
            <a:r>
              <a:rPr lang="en-US" u="sng" dirty="0" smtClean="0"/>
              <a:t>Patroonships</a:t>
            </a:r>
            <a:endParaRPr lang="en-US" u="sng" dirty="0"/>
          </a:p>
        </p:txBody>
      </p:sp>
      <p:pic>
        <p:nvPicPr>
          <p:cNvPr id="1026" name="Picture 2" descr="https://i.pinimg.com/originals/27/a8/bf/27a8bf6feb9bb0f5384ab3f7b969e3e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2276" y="-550209"/>
            <a:ext cx="3689288" cy="74082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38201" y="1690687"/>
            <a:ext cx="6493624" cy="3416320"/>
          </a:xfrm>
          <a:prstGeom prst="rect">
            <a:avLst/>
          </a:prstGeom>
          <a:noFill/>
        </p:spPr>
        <p:txBody>
          <a:bodyPr wrap="square" rtlCol="0">
            <a:spAutoFit/>
          </a:bodyPr>
          <a:lstStyle/>
          <a:p>
            <a:r>
              <a:rPr lang="en-US" sz="3600" dirty="0" smtClean="0"/>
              <a:t>Patroon: A landholder who, under Dutch colonial rule, was granted ownership rights to a large tract of land in exchange for bringing 50 new settlers to New Netherlands.</a:t>
            </a:r>
            <a:endParaRPr lang="en-US" sz="3600" dirty="0"/>
          </a:p>
        </p:txBody>
      </p:sp>
    </p:spTree>
    <p:extLst>
      <p:ext uri="{BB962C8B-B14F-4D97-AF65-F5344CB8AC3E}">
        <p14:creationId xmlns:p14="http://schemas.microsoft.com/office/powerpoint/2010/main" val="965383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w-york-city-satellite-image.jpg">
            <a:hlinkClick r:id="rId2"/>
          </p:cNvPr>
          <p:cNvPicPr>
            <a:picLocks noChangeAspect="1"/>
          </p:cNvPicPr>
          <p:nvPr/>
        </p:nvPicPr>
        <p:blipFill>
          <a:blip r:embed="rId3" cstate="print"/>
          <a:stretch>
            <a:fillRect/>
          </a:stretch>
        </p:blipFill>
        <p:spPr>
          <a:xfrm>
            <a:off x="1524001" y="2"/>
            <a:ext cx="9060687" cy="6857999"/>
          </a:xfrm>
          <a:prstGeom prst="rect">
            <a:avLst/>
          </a:prstGeom>
        </p:spPr>
      </p:pic>
      <p:sp>
        <p:nvSpPr>
          <p:cNvPr id="3" name="Rectangle 2"/>
          <p:cNvSpPr/>
          <p:nvPr/>
        </p:nvSpPr>
        <p:spPr>
          <a:xfrm>
            <a:off x="4591467" y="5257801"/>
            <a:ext cx="1378326"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Brooklyn</a:t>
            </a:r>
          </a:p>
        </p:txBody>
      </p:sp>
      <p:sp>
        <p:nvSpPr>
          <p:cNvPr id="4" name="Rectangle 3"/>
          <p:cNvSpPr/>
          <p:nvPr/>
        </p:nvSpPr>
        <p:spPr>
          <a:xfrm>
            <a:off x="1653074" y="5943601"/>
            <a:ext cx="1923860"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Staten Island</a:t>
            </a:r>
          </a:p>
        </p:txBody>
      </p:sp>
      <p:sp>
        <p:nvSpPr>
          <p:cNvPr id="5" name="Rectangle 4"/>
          <p:cNvSpPr/>
          <p:nvPr/>
        </p:nvSpPr>
        <p:spPr>
          <a:xfrm>
            <a:off x="8331143" y="2133601"/>
            <a:ext cx="2164695"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Nassau County</a:t>
            </a:r>
          </a:p>
        </p:txBody>
      </p:sp>
      <p:sp>
        <p:nvSpPr>
          <p:cNvPr id="6" name="Rectangle 5"/>
          <p:cNvSpPr/>
          <p:nvPr/>
        </p:nvSpPr>
        <p:spPr>
          <a:xfrm>
            <a:off x="6396062" y="381001"/>
            <a:ext cx="963469"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Bronx</a:t>
            </a:r>
          </a:p>
        </p:txBody>
      </p:sp>
      <p:sp>
        <p:nvSpPr>
          <p:cNvPr id="7" name="Rectangle 6"/>
          <p:cNvSpPr/>
          <p:nvPr/>
        </p:nvSpPr>
        <p:spPr>
          <a:xfrm>
            <a:off x="2070205" y="304801"/>
            <a:ext cx="2143344"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Bergen County</a:t>
            </a:r>
          </a:p>
        </p:txBody>
      </p:sp>
      <p:sp>
        <p:nvSpPr>
          <p:cNvPr id="8" name="Rectangle 7"/>
          <p:cNvSpPr/>
          <p:nvPr/>
        </p:nvSpPr>
        <p:spPr>
          <a:xfrm>
            <a:off x="5173560" y="3124201"/>
            <a:ext cx="1199303"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Bowery</a:t>
            </a:r>
          </a:p>
        </p:txBody>
      </p:sp>
      <p:sp>
        <p:nvSpPr>
          <p:cNvPr id="9" name="Rectangle 8"/>
          <p:cNvSpPr/>
          <p:nvPr/>
        </p:nvSpPr>
        <p:spPr>
          <a:xfrm>
            <a:off x="5250312" y="6396336"/>
            <a:ext cx="1885773"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Coney Island</a:t>
            </a:r>
          </a:p>
        </p:txBody>
      </p:sp>
      <p:sp>
        <p:nvSpPr>
          <p:cNvPr id="10" name="Rectangle 9"/>
          <p:cNvSpPr/>
          <p:nvPr/>
        </p:nvSpPr>
        <p:spPr>
          <a:xfrm>
            <a:off x="5388502" y="914401"/>
            <a:ext cx="1159292"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Harlem</a:t>
            </a:r>
          </a:p>
        </p:txBody>
      </p:sp>
      <p:sp>
        <p:nvSpPr>
          <p:cNvPr id="11" name="Rectangle 10"/>
          <p:cNvSpPr/>
          <p:nvPr/>
        </p:nvSpPr>
        <p:spPr>
          <a:xfrm>
            <a:off x="6740809" y="2667001"/>
            <a:ext cx="1292341"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Flushing</a:t>
            </a:r>
          </a:p>
        </p:txBody>
      </p:sp>
      <p:sp>
        <p:nvSpPr>
          <p:cNvPr id="12" name="Rectangle 11"/>
          <p:cNvSpPr/>
          <p:nvPr/>
        </p:nvSpPr>
        <p:spPr>
          <a:xfrm>
            <a:off x="2353172" y="4800601"/>
            <a:ext cx="1739772"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Kill van Kull</a:t>
            </a:r>
          </a:p>
        </p:txBody>
      </p:sp>
      <p:sp>
        <p:nvSpPr>
          <p:cNvPr id="13" name="Rectangle 12"/>
          <p:cNvSpPr/>
          <p:nvPr/>
        </p:nvSpPr>
        <p:spPr>
          <a:xfrm>
            <a:off x="8559863" y="1"/>
            <a:ext cx="1218475"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Yonkers</a:t>
            </a:r>
          </a:p>
        </p:txBody>
      </p:sp>
      <p:pic>
        <p:nvPicPr>
          <p:cNvPr id="14" name="Picture 13" descr="243px-New_York_Knicks_logo.svg.png"/>
          <p:cNvPicPr>
            <a:picLocks noChangeAspect="1"/>
          </p:cNvPicPr>
          <p:nvPr/>
        </p:nvPicPr>
        <p:blipFill>
          <a:blip r:embed="rId4" cstate="print"/>
          <a:stretch>
            <a:fillRect/>
          </a:stretch>
        </p:blipFill>
        <p:spPr>
          <a:xfrm>
            <a:off x="3429001" y="1371600"/>
            <a:ext cx="2314575" cy="1847850"/>
          </a:xfrm>
          <a:prstGeom prst="rect">
            <a:avLst/>
          </a:prstGeom>
        </p:spPr>
      </p:pic>
      <p:pic>
        <p:nvPicPr>
          <p:cNvPr id="15" name="Picture 14" descr="250px-New_York_Islanders.svg.png"/>
          <p:cNvPicPr>
            <a:picLocks noChangeAspect="1"/>
          </p:cNvPicPr>
          <p:nvPr/>
        </p:nvPicPr>
        <p:blipFill>
          <a:blip r:embed="rId5" cstate="print"/>
          <a:stretch>
            <a:fillRect/>
          </a:stretch>
        </p:blipFill>
        <p:spPr>
          <a:xfrm>
            <a:off x="8839200" y="3733800"/>
            <a:ext cx="1543050" cy="1543050"/>
          </a:xfrm>
          <a:prstGeom prst="rect">
            <a:avLst/>
          </a:prstGeom>
        </p:spPr>
      </p:pic>
      <p:pic>
        <p:nvPicPr>
          <p:cNvPr id="16" name="Picture 15" descr="250px-New_York_Mets.svg.png"/>
          <p:cNvPicPr>
            <a:picLocks noChangeAspect="1"/>
          </p:cNvPicPr>
          <p:nvPr/>
        </p:nvPicPr>
        <p:blipFill>
          <a:blip r:embed="rId6" cstate="print"/>
          <a:stretch>
            <a:fillRect/>
          </a:stretch>
        </p:blipFill>
        <p:spPr>
          <a:xfrm>
            <a:off x="6553200" y="3200400"/>
            <a:ext cx="1447800" cy="1447800"/>
          </a:xfrm>
          <a:prstGeom prst="rect">
            <a:avLst/>
          </a:prstGeom>
        </p:spPr>
      </p:pic>
      <p:pic>
        <p:nvPicPr>
          <p:cNvPr id="17" name="Picture 16" descr="500px-Flag_of_New_York_City.svg.png"/>
          <p:cNvPicPr>
            <a:picLocks noChangeAspect="1"/>
          </p:cNvPicPr>
          <p:nvPr/>
        </p:nvPicPr>
        <p:blipFill>
          <a:blip r:embed="rId7" cstate="print"/>
          <a:stretch>
            <a:fillRect/>
          </a:stretch>
        </p:blipFill>
        <p:spPr>
          <a:xfrm>
            <a:off x="1676400" y="3200400"/>
            <a:ext cx="2457450" cy="1474470"/>
          </a:xfrm>
          <a:prstGeom prst="rect">
            <a:avLst/>
          </a:prstGeom>
        </p:spPr>
      </p:pic>
      <p:sp>
        <p:nvSpPr>
          <p:cNvPr id="18" name="Rectangle 17"/>
          <p:cNvSpPr/>
          <p:nvPr/>
        </p:nvSpPr>
        <p:spPr>
          <a:xfrm>
            <a:off x="1524001" y="0"/>
            <a:ext cx="1597025" cy="369888"/>
          </a:xfrm>
          <a:prstGeom prst="rect">
            <a:avLst/>
          </a:prstGeom>
        </p:spPr>
        <p:txBody>
          <a:bodyPr wrap="none">
            <a:spAutoFit/>
          </a:bodyPr>
          <a:lstStyle/>
          <a:p>
            <a:pPr algn="ctr">
              <a:defRPr/>
            </a:pPr>
            <a:r>
              <a:rPr lang="en-US" b="1" dirty="0">
                <a:ln w="11430"/>
                <a:solidFill>
                  <a:srgbClr val="F56F0B"/>
                </a:solidFill>
                <a:effectLst>
                  <a:outerShdw blurRad="50800" dist="39000" dir="5460000" algn="tl">
                    <a:srgbClr val="000000">
                      <a:alpha val="38000"/>
                    </a:srgbClr>
                  </a:outerShdw>
                </a:effectLst>
                <a:latin typeface="Baskerville Old Face" pitchFamily="18" charset="0"/>
              </a:rPr>
              <a:t>Dutch America</a:t>
            </a:r>
          </a:p>
        </p:txBody>
      </p:sp>
      <p:sp>
        <p:nvSpPr>
          <p:cNvPr id="19" name="Freeform 18">
            <a:hlinkClick r:id="rId2"/>
          </p:cNvPr>
          <p:cNvSpPr/>
          <p:nvPr/>
        </p:nvSpPr>
        <p:spPr>
          <a:xfrm>
            <a:off x="4795906" y="3535536"/>
            <a:ext cx="229151" cy="252308"/>
          </a:xfrm>
          <a:custGeom>
            <a:avLst/>
            <a:gdLst>
              <a:gd name="connsiteX0" fmla="*/ 34669 w 229151"/>
              <a:gd name="connsiteY0" fmla="*/ 722 h 252308"/>
              <a:gd name="connsiteX1" fmla="*/ 91007 w 229151"/>
              <a:gd name="connsiteY1" fmla="*/ 5055 h 252308"/>
              <a:gd name="connsiteX2" fmla="*/ 104008 w 229151"/>
              <a:gd name="connsiteY2" fmla="*/ 9389 h 252308"/>
              <a:gd name="connsiteX3" fmla="*/ 125676 w 229151"/>
              <a:gd name="connsiteY3" fmla="*/ 13723 h 252308"/>
              <a:gd name="connsiteX4" fmla="*/ 151678 w 229151"/>
              <a:gd name="connsiteY4" fmla="*/ 31057 h 252308"/>
              <a:gd name="connsiteX5" fmla="*/ 164679 w 229151"/>
              <a:gd name="connsiteY5" fmla="*/ 39725 h 252308"/>
              <a:gd name="connsiteX6" fmla="*/ 182013 w 229151"/>
              <a:gd name="connsiteY6" fmla="*/ 65727 h 252308"/>
              <a:gd name="connsiteX7" fmla="*/ 186347 w 229151"/>
              <a:gd name="connsiteY7" fmla="*/ 78728 h 252308"/>
              <a:gd name="connsiteX8" fmla="*/ 208015 w 229151"/>
              <a:gd name="connsiteY8" fmla="*/ 100396 h 252308"/>
              <a:gd name="connsiteX9" fmla="*/ 212349 w 229151"/>
              <a:gd name="connsiteY9" fmla="*/ 113397 h 252308"/>
              <a:gd name="connsiteX10" fmla="*/ 225350 w 229151"/>
              <a:gd name="connsiteY10" fmla="*/ 139399 h 252308"/>
              <a:gd name="connsiteX11" fmla="*/ 221016 w 229151"/>
              <a:gd name="connsiteY11" fmla="*/ 152400 h 252308"/>
              <a:gd name="connsiteX12" fmla="*/ 195014 w 229151"/>
              <a:gd name="connsiteY12" fmla="*/ 165400 h 252308"/>
              <a:gd name="connsiteX13" fmla="*/ 182013 w 229151"/>
              <a:gd name="connsiteY13" fmla="*/ 174068 h 252308"/>
              <a:gd name="connsiteX14" fmla="*/ 164679 w 229151"/>
              <a:gd name="connsiteY14" fmla="*/ 191402 h 252308"/>
              <a:gd name="connsiteX15" fmla="*/ 121342 w 229151"/>
              <a:gd name="connsiteY15" fmla="*/ 217404 h 252308"/>
              <a:gd name="connsiteX16" fmla="*/ 108341 w 229151"/>
              <a:gd name="connsiteY16" fmla="*/ 221738 h 252308"/>
              <a:gd name="connsiteX17" fmla="*/ 78006 w 229151"/>
              <a:gd name="connsiteY17" fmla="*/ 252073 h 252308"/>
              <a:gd name="connsiteX18" fmla="*/ 21668 w 229151"/>
              <a:gd name="connsiteY18" fmla="*/ 247740 h 252308"/>
              <a:gd name="connsiteX19" fmla="*/ 8668 w 229151"/>
              <a:gd name="connsiteY19" fmla="*/ 234739 h 252308"/>
              <a:gd name="connsiteX20" fmla="*/ 0 w 229151"/>
              <a:gd name="connsiteY20" fmla="*/ 208737 h 252308"/>
              <a:gd name="connsiteX21" fmla="*/ 4334 w 229151"/>
              <a:gd name="connsiteY21" fmla="*/ 130731 h 252308"/>
              <a:gd name="connsiteX22" fmla="*/ 8668 w 229151"/>
              <a:gd name="connsiteY22" fmla="*/ 117730 h 252308"/>
              <a:gd name="connsiteX23" fmla="*/ 21668 w 229151"/>
              <a:gd name="connsiteY23" fmla="*/ 100396 h 252308"/>
              <a:gd name="connsiteX24" fmla="*/ 30336 w 229151"/>
              <a:gd name="connsiteY24" fmla="*/ 9389 h 252308"/>
              <a:gd name="connsiteX25" fmla="*/ 34669 w 229151"/>
              <a:gd name="connsiteY25" fmla="*/ 722 h 25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9151" h="252308">
                <a:moveTo>
                  <a:pt x="34669" y="722"/>
                </a:moveTo>
                <a:cubicBezTo>
                  <a:pt x="44781" y="0"/>
                  <a:pt x="72318" y="2719"/>
                  <a:pt x="91007" y="5055"/>
                </a:cubicBezTo>
                <a:cubicBezTo>
                  <a:pt x="95540" y="5622"/>
                  <a:pt x="99576" y="8281"/>
                  <a:pt x="104008" y="9389"/>
                </a:cubicBezTo>
                <a:cubicBezTo>
                  <a:pt x="111154" y="11176"/>
                  <a:pt x="118453" y="12278"/>
                  <a:pt x="125676" y="13723"/>
                </a:cubicBezTo>
                <a:lnTo>
                  <a:pt x="151678" y="31057"/>
                </a:lnTo>
                <a:lnTo>
                  <a:pt x="164679" y="39725"/>
                </a:lnTo>
                <a:cubicBezTo>
                  <a:pt x="170457" y="48392"/>
                  <a:pt x="178719" y="55845"/>
                  <a:pt x="182013" y="65727"/>
                </a:cubicBezTo>
                <a:cubicBezTo>
                  <a:pt x="183458" y="70061"/>
                  <a:pt x="183606" y="75074"/>
                  <a:pt x="186347" y="78728"/>
                </a:cubicBezTo>
                <a:cubicBezTo>
                  <a:pt x="192476" y="86899"/>
                  <a:pt x="208015" y="100396"/>
                  <a:pt x="208015" y="100396"/>
                </a:cubicBezTo>
                <a:cubicBezTo>
                  <a:pt x="209460" y="104730"/>
                  <a:pt x="210306" y="109311"/>
                  <a:pt x="212349" y="113397"/>
                </a:cubicBezTo>
                <a:cubicBezTo>
                  <a:pt x="229151" y="147001"/>
                  <a:pt x="214456" y="106720"/>
                  <a:pt x="225350" y="139399"/>
                </a:cubicBezTo>
                <a:cubicBezTo>
                  <a:pt x="223905" y="143733"/>
                  <a:pt x="223870" y="148833"/>
                  <a:pt x="221016" y="152400"/>
                </a:cubicBezTo>
                <a:cubicBezTo>
                  <a:pt x="214906" y="160037"/>
                  <a:pt x="203579" y="162545"/>
                  <a:pt x="195014" y="165400"/>
                </a:cubicBezTo>
                <a:cubicBezTo>
                  <a:pt x="190680" y="168289"/>
                  <a:pt x="185267" y="170001"/>
                  <a:pt x="182013" y="174068"/>
                </a:cubicBezTo>
                <a:cubicBezTo>
                  <a:pt x="165206" y="195079"/>
                  <a:pt x="193044" y="181949"/>
                  <a:pt x="164679" y="191402"/>
                </a:cubicBezTo>
                <a:cubicBezTo>
                  <a:pt x="140883" y="215198"/>
                  <a:pt x="155097" y="206152"/>
                  <a:pt x="121342" y="217404"/>
                </a:cubicBezTo>
                <a:lnTo>
                  <a:pt x="108341" y="221738"/>
                </a:lnTo>
                <a:cubicBezTo>
                  <a:pt x="88473" y="251541"/>
                  <a:pt x="100889" y="244446"/>
                  <a:pt x="78006" y="252073"/>
                </a:cubicBezTo>
                <a:cubicBezTo>
                  <a:pt x="59227" y="250629"/>
                  <a:pt x="39940" y="252308"/>
                  <a:pt x="21668" y="247740"/>
                </a:cubicBezTo>
                <a:cubicBezTo>
                  <a:pt x="15722" y="246254"/>
                  <a:pt x="11644" y="240096"/>
                  <a:pt x="8668" y="234739"/>
                </a:cubicBezTo>
                <a:cubicBezTo>
                  <a:pt x="4231" y="226752"/>
                  <a:pt x="0" y="208737"/>
                  <a:pt x="0" y="208737"/>
                </a:cubicBezTo>
                <a:cubicBezTo>
                  <a:pt x="1445" y="182735"/>
                  <a:pt x="1865" y="156656"/>
                  <a:pt x="4334" y="130731"/>
                </a:cubicBezTo>
                <a:cubicBezTo>
                  <a:pt x="4767" y="126183"/>
                  <a:pt x="6402" y="121696"/>
                  <a:pt x="8668" y="117730"/>
                </a:cubicBezTo>
                <a:cubicBezTo>
                  <a:pt x="12251" y="111459"/>
                  <a:pt x="17335" y="106174"/>
                  <a:pt x="21668" y="100396"/>
                </a:cubicBezTo>
                <a:cubicBezTo>
                  <a:pt x="36450" y="56053"/>
                  <a:pt x="13136" y="129792"/>
                  <a:pt x="30336" y="9389"/>
                </a:cubicBezTo>
                <a:cubicBezTo>
                  <a:pt x="31073" y="4233"/>
                  <a:pt x="24557" y="1444"/>
                  <a:pt x="34669" y="722"/>
                </a:cubicBezTo>
                <a:close/>
              </a:path>
            </a:pathLst>
          </a:custGeom>
          <a:solidFill>
            <a:srgbClr val="F56F0B"/>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333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linds(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ox(i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ox(i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ox(in)">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checkerboard(across)">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checkerboard(across)">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checkerboard(across)">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4" presetClass="entr" presetSubtype="16"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box(in)">
                                      <p:cBhvr>
                                        <p:cTn id="56" dur="5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blinds(horizontal)">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54" presetClass="entr" presetSubtype="0" accel="100000" fill="hold" nodeType="clickEffect">
                                  <p:stCondLst>
                                    <p:cond delay="0"/>
                                  </p:stCondLst>
                                  <p:childTnLst>
                                    <p:set>
                                      <p:cBhvr>
                                        <p:cTn id="65" dur="1" fill="hold">
                                          <p:stCondLst>
                                            <p:cond delay="0"/>
                                          </p:stCondLst>
                                        </p:cTn>
                                        <p:tgtEl>
                                          <p:spTgt spid="17"/>
                                        </p:tgtEl>
                                        <p:attrNameLst>
                                          <p:attrName>style.visibility</p:attrName>
                                        </p:attrNameLst>
                                      </p:cBhvr>
                                      <p:to>
                                        <p:strVal val="visible"/>
                                      </p:to>
                                    </p:set>
                                    <p:anim calcmode="lin" valueType="num">
                                      <p:cBhvr>
                                        <p:cTn id="66" dur="500" fill="hold"/>
                                        <p:tgtEl>
                                          <p:spTgt spid="17"/>
                                        </p:tgtEl>
                                        <p:attrNameLst>
                                          <p:attrName>ppt_w</p:attrName>
                                        </p:attrNameLst>
                                      </p:cBhvr>
                                      <p:tavLst>
                                        <p:tav tm="0">
                                          <p:val>
                                            <p:strVal val="#ppt_w*0.05"/>
                                          </p:val>
                                        </p:tav>
                                        <p:tav tm="100000">
                                          <p:val>
                                            <p:strVal val="#ppt_w"/>
                                          </p:val>
                                        </p:tav>
                                      </p:tavLst>
                                    </p:anim>
                                    <p:anim calcmode="lin" valueType="num">
                                      <p:cBhvr>
                                        <p:cTn id="67" dur="500" fill="hold"/>
                                        <p:tgtEl>
                                          <p:spTgt spid="17"/>
                                        </p:tgtEl>
                                        <p:attrNameLst>
                                          <p:attrName>ppt_h</p:attrName>
                                        </p:attrNameLst>
                                      </p:cBhvr>
                                      <p:tavLst>
                                        <p:tav tm="0">
                                          <p:val>
                                            <p:strVal val="#ppt_h"/>
                                          </p:val>
                                        </p:tav>
                                        <p:tav tm="100000">
                                          <p:val>
                                            <p:strVal val="#ppt_h"/>
                                          </p:val>
                                        </p:tav>
                                      </p:tavLst>
                                    </p:anim>
                                    <p:anim calcmode="lin" valueType="num">
                                      <p:cBhvr>
                                        <p:cTn id="68" dur="500" fill="hold"/>
                                        <p:tgtEl>
                                          <p:spTgt spid="17"/>
                                        </p:tgtEl>
                                        <p:attrNameLst>
                                          <p:attrName>ppt_x</p:attrName>
                                        </p:attrNameLst>
                                      </p:cBhvr>
                                      <p:tavLst>
                                        <p:tav tm="0">
                                          <p:val>
                                            <p:strVal val="#ppt_x-.2"/>
                                          </p:val>
                                        </p:tav>
                                        <p:tav tm="100000">
                                          <p:val>
                                            <p:strVal val="#ppt_x"/>
                                          </p:val>
                                        </p:tav>
                                      </p:tavLst>
                                    </p:anim>
                                    <p:anim calcmode="lin" valueType="num">
                                      <p:cBhvr>
                                        <p:cTn id="69" dur="500" fill="hold"/>
                                        <p:tgtEl>
                                          <p:spTgt spid="17"/>
                                        </p:tgtEl>
                                        <p:attrNameLst>
                                          <p:attrName>ppt_y</p:attrName>
                                        </p:attrNameLst>
                                      </p:cBhvr>
                                      <p:tavLst>
                                        <p:tav tm="0">
                                          <p:val>
                                            <p:strVal val="#ppt_y"/>
                                          </p:val>
                                        </p:tav>
                                        <p:tav tm="100000">
                                          <p:val>
                                            <p:strVal val="#ppt_y"/>
                                          </p:val>
                                        </p:tav>
                                      </p:tavLst>
                                    </p:anim>
                                    <p:animEffect transition="in" filter="fade">
                                      <p:cBhvr>
                                        <p:cTn id="70" dur="500"/>
                                        <p:tgtEl>
                                          <p:spTgt spid="17"/>
                                        </p:tgtEl>
                                      </p:cBhvr>
                                    </p:animEffect>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down)">
                                      <p:cBhvr>
                                        <p:cTn id="75" dur="580">
                                          <p:stCondLst>
                                            <p:cond delay="0"/>
                                          </p:stCondLst>
                                        </p:cTn>
                                        <p:tgtEl>
                                          <p:spTgt spid="14"/>
                                        </p:tgtEl>
                                      </p:cBhvr>
                                    </p:animEffect>
                                    <p:anim calcmode="lin" valueType="num">
                                      <p:cBhvr>
                                        <p:cTn id="7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81" dur="26">
                                          <p:stCondLst>
                                            <p:cond delay="650"/>
                                          </p:stCondLst>
                                        </p:cTn>
                                        <p:tgtEl>
                                          <p:spTgt spid="14"/>
                                        </p:tgtEl>
                                      </p:cBhvr>
                                      <p:to x="100000" y="60000"/>
                                    </p:animScale>
                                    <p:animScale>
                                      <p:cBhvr>
                                        <p:cTn id="82" dur="166" decel="50000">
                                          <p:stCondLst>
                                            <p:cond delay="676"/>
                                          </p:stCondLst>
                                        </p:cTn>
                                        <p:tgtEl>
                                          <p:spTgt spid="14"/>
                                        </p:tgtEl>
                                      </p:cBhvr>
                                      <p:to x="100000" y="100000"/>
                                    </p:animScale>
                                    <p:animScale>
                                      <p:cBhvr>
                                        <p:cTn id="83" dur="26">
                                          <p:stCondLst>
                                            <p:cond delay="1312"/>
                                          </p:stCondLst>
                                        </p:cTn>
                                        <p:tgtEl>
                                          <p:spTgt spid="14"/>
                                        </p:tgtEl>
                                      </p:cBhvr>
                                      <p:to x="100000" y="80000"/>
                                    </p:animScale>
                                    <p:animScale>
                                      <p:cBhvr>
                                        <p:cTn id="84" dur="166" decel="50000">
                                          <p:stCondLst>
                                            <p:cond delay="1338"/>
                                          </p:stCondLst>
                                        </p:cTn>
                                        <p:tgtEl>
                                          <p:spTgt spid="14"/>
                                        </p:tgtEl>
                                      </p:cBhvr>
                                      <p:to x="100000" y="100000"/>
                                    </p:animScale>
                                    <p:animScale>
                                      <p:cBhvr>
                                        <p:cTn id="85" dur="26">
                                          <p:stCondLst>
                                            <p:cond delay="1642"/>
                                          </p:stCondLst>
                                        </p:cTn>
                                        <p:tgtEl>
                                          <p:spTgt spid="14"/>
                                        </p:tgtEl>
                                      </p:cBhvr>
                                      <p:to x="100000" y="90000"/>
                                    </p:animScale>
                                    <p:animScale>
                                      <p:cBhvr>
                                        <p:cTn id="86" dur="166" decel="50000">
                                          <p:stCondLst>
                                            <p:cond delay="1668"/>
                                          </p:stCondLst>
                                        </p:cTn>
                                        <p:tgtEl>
                                          <p:spTgt spid="14"/>
                                        </p:tgtEl>
                                      </p:cBhvr>
                                      <p:to x="100000" y="100000"/>
                                    </p:animScale>
                                    <p:animScale>
                                      <p:cBhvr>
                                        <p:cTn id="87" dur="26">
                                          <p:stCondLst>
                                            <p:cond delay="1808"/>
                                          </p:stCondLst>
                                        </p:cTn>
                                        <p:tgtEl>
                                          <p:spTgt spid="14"/>
                                        </p:tgtEl>
                                      </p:cBhvr>
                                      <p:to x="100000" y="95000"/>
                                    </p:animScale>
                                    <p:animScale>
                                      <p:cBhvr>
                                        <p:cTn id="88" dur="166" decel="50000">
                                          <p:stCondLst>
                                            <p:cond delay="1834"/>
                                          </p:stCondLst>
                                        </p:cTn>
                                        <p:tgtEl>
                                          <p:spTgt spid="14"/>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15" presetClass="entr" presetSubtype="0" fill="hold" nodeType="clickEffect">
                                  <p:stCondLst>
                                    <p:cond delay="0"/>
                                  </p:stCondLst>
                                  <p:childTnLst>
                                    <p:set>
                                      <p:cBhvr>
                                        <p:cTn id="92" dur="1" fill="hold">
                                          <p:stCondLst>
                                            <p:cond delay="0"/>
                                          </p:stCondLst>
                                        </p:cTn>
                                        <p:tgtEl>
                                          <p:spTgt spid="16"/>
                                        </p:tgtEl>
                                        <p:attrNameLst>
                                          <p:attrName>style.visibility</p:attrName>
                                        </p:attrNameLst>
                                      </p:cBhvr>
                                      <p:to>
                                        <p:strVal val="visible"/>
                                      </p:to>
                                    </p:set>
                                    <p:anim calcmode="lin" valueType="num">
                                      <p:cBhvr>
                                        <p:cTn id="93" dur="1000" fill="hold"/>
                                        <p:tgtEl>
                                          <p:spTgt spid="16"/>
                                        </p:tgtEl>
                                        <p:attrNameLst>
                                          <p:attrName>ppt_w</p:attrName>
                                        </p:attrNameLst>
                                      </p:cBhvr>
                                      <p:tavLst>
                                        <p:tav tm="0">
                                          <p:val>
                                            <p:fltVal val="0"/>
                                          </p:val>
                                        </p:tav>
                                        <p:tav tm="100000">
                                          <p:val>
                                            <p:strVal val="#ppt_w"/>
                                          </p:val>
                                        </p:tav>
                                      </p:tavLst>
                                    </p:anim>
                                    <p:anim calcmode="lin" valueType="num">
                                      <p:cBhvr>
                                        <p:cTn id="94" dur="1000" fill="hold"/>
                                        <p:tgtEl>
                                          <p:spTgt spid="16"/>
                                        </p:tgtEl>
                                        <p:attrNameLst>
                                          <p:attrName>ppt_h</p:attrName>
                                        </p:attrNameLst>
                                      </p:cBhvr>
                                      <p:tavLst>
                                        <p:tav tm="0">
                                          <p:val>
                                            <p:fltVal val="0"/>
                                          </p:val>
                                        </p:tav>
                                        <p:tav tm="100000">
                                          <p:val>
                                            <p:strVal val="#ppt_h"/>
                                          </p:val>
                                        </p:tav>
                                      </p:tavLst>
                                    </p:anim>
                                    <p:anim calcmode="lin" valueType="num">
                                      <p:cBhvr>
                                        <p:cTn id="95"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96"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7" fill="hold">
                      <p:stCondLst>
                        <p:cond delay="indefinite"/>
                      </p:stCondLst>
                      <p:childTnLst>
                        <p:par>
                          <p:cTn id="98" fill="hold">
                            <p:stCondLst>
                              <p:cond delay="0"/>
                            </p:stCondLst>
                            <p:childTnLst>
                              <p:par>
                                <p:cTn id="99" presetID="48" presetClass="entr" presetSubtype="0" accel="50000" fill="hold" nodeType="clickEffect">
                                  <p:stCondLst>
                                    <p:cond delay="0"/>
                                  </p:stCondLst>
                                  <p:childTnLst>
                                    <p:set>
                                      <p:cBhvr>
                                        <p:cTn id="100" dur="1" fill="hold">
                                          <p:stCondLst>
                                            <p:cond delay="0"/>
                                          </p:stCondLst>
                                        </p:cTn>
                                        <p:tgtEl>
                                          <p:spTgt spid="15"/>
                                        </p:tgtEl>
                                        <p:attrNameLst>
                                          <p:attrName>style.visibility</p:attrName>
                                        </p:attrNameLst>
                                      </p:cBhvr>
                                      <p:to>
                                        <p:strVal val="visible"/>
                                      </p:to>
                                    </p:set>
                                    <p:anim calcmode="lin" valueType="num">
                                      <p:cBhvr>
                                        <p:cTn id="101" dur="1000" fill="hold"/>
                                        <p:tgtEl>
                                          <p:spTgt spid="1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02" dur="1000" fill="hold"/>
                                        <p:tgtEl>
                                          <p:spTgt spid="15"/>
                                        </p:tgtEl>
                                        <p:attrNameLst>
                                          <p:attrName>ppt_x</p:attrName>
                                        </p:attrNameLst>
                                      </p:cBhvr>
                                      <p:tavLst>
                                        <p:tav tm="0">
                                          <p:val>
                                            <p:fltVal val="-1"/>
                                          </p:val>
                                        </p:tav>
                                        <p:tav tm="50000">
                                          <p:val>
                                            <p:fltVal val="0.95"/>
                                          </p:val>
                                        </p:tav>
                                        <p:tav tm="100000">
                                          <p:val>
                                            <p:strVal val="#ppt_x"/>
                                          </p:val>
                                        </p:tav>
                                      </p:tavLst>
                                    </p:anim>
                                    <p:anim calcmode="lin" valueType="num">
                                      <p:cBhvr>
                                        <p:cTn id="103" dur="1000" fill="hold"/>
                                        <p:tgtEl>
                                          <p:spTgt spid="15"/>
                                        </p:tgtEl>
                                        <p:attrNameLst>
                                          <p:attrName>ppt_y</p:attrName>
                                        </p:attrNameLst>
                                      </p:cBhvr>
                                      <p:tavLst>
                                        <p:tav tm="0">
                                          <p:val>
                                            <p:strVal val="#ppt_y"/>
                                          </p:val>
                                        </p:tav>
                                        <p:tav tm="100000">
                                          <p:val>
                                            <p:strVal val="#ppt_y"/>
                                          </p:val>
                                        </p:tav>
                                      </p:tavLst>
                                    </p:anim>
                                    <p:animEffect transition="in" filter="fade">
                                      <p:cBhvr>
                                        <p:cTn id="10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dirty="0" smtClean="0"/>
              <a:t>Dutch words we use today</a:t>
            </a:r>
          </a:p>
        </p:txBody>
      </p:sp>
      <p:sp>
        <p:nvSpPr>
          <p:cNvPr id="14" name="Rectangle 13"/>
          <p:cNvSpPr/>
          <p:nvPr/>
        </p:nvSpPr>
        <p:spPr>
          <a:xfrm>
            <a:off x="1524001" y="0"/>
            <a:ext cx="1597025" cy="369888"/>
          </a:xfrm>
          <a:prstGeom prst="rect">
            <a:avLst/>
          </a:prstGeom>
        </p:spPr>
        <p:txBody>
          <a:bodyPr wrap="none">
            <a:spAutoFit/>
          </a:bodyPr>
          <a:lstStyle/>
          <a:p>
            <a:pPr algn="ctr">
              <a:defRPr/>
            </a:pPr>
            <a:r>
              <a:rPr lang="en-US" b="1" dirty="0">
                <a:ln w="11430"/>
                <a:solidFill>
                  <a:srgbClr val="F56F0B"/>
                </a:solidFill>
                <a:effectLst>
                  <a:outerShdw blurRad="50800" dist="39000" dir="5460000" algn="tl">
                    <a:srgbClr val="000000">
                      <a:alpha val="38000"/>
                    </a:srgbClr>
                  </a:outerShdw>
                </a:effectLst>
                <a:latin typeface="Baskerville Old Face" pitchFamily="18" charset="0"/>
              </a:rPr>
              <a:t>Dutch America</a:t>
            </a:r>
          </a:p>
        </p:txBody>
      </p:sp>
      <p:sp>
        <p:nvSpPr>
          <p:cNvPr id="13" name="TextBox 12"/>
          <p:cNvSpPr txBox="1"/>
          <p:nvPr/>
        </p:nvSpPr>
        <p:spPr>
          <a:xfrm>
            <a:off x="3200400" y="5029200"/>
            <a:ext cx="1274708" cy="707886"/>
          </a:xfrm>
          <a:prstGeom prst="rect">
            <a:avLst/>
          </a:prstGeom>
          <a:noFill/>
        </p:spPr>
        <p:txBody>
          <a:bodyPr wrap="none" rtlCol="0">
            <a:spAutoFit/>
          </a:bodyPr>
          <a:lstStyle/>
          <a:p>
            <a:r>
              <a:rPr lang="en-US" sz="4000" dirty="0"/>
              <a:t>BOSS</a:t>
            </a:r>
          </a:p>
        </p:txBody>
      </p:sp>
      <p:sp>
        <p:nvSpPr>
          <p:cNvPr id="15" name="TextBox 14"/>
          <p:cNvSpPr txBox="1"/>
          <p:nvPr/>
        </p:nvSpPr>
        <p:spPr>
          <a:xfrm>
            <a:off x="7086601" y="4953000"/>
            <a:ext cx="2561407" cy="707886"/>
          </a:xfrm>
          <a:prstGeom prst="rect">
            <a:avLst/>
          </a:prstGeom>
          <a:noFill/>
        </p:spPr>
        <p:txBody>
          <a:bodyPr wrap="none" rtlCol="0">
            <a:spAutoFit/>
          </a:bodyPr>
          <a:lstStyle/>
          <a:p>
            <a:r>
              <a:rPr lang="en-US" sz="4000" dirty="0"/>
              <a:t>COLE SLAW</a:t>
            </a:r>
          </a:p>
        </p:txBody>
      </p:sp>
      <p:pic>
        <p:nvPicPr>
          <p:cNvPr id="1028" name="Picture 4" descr="https://www.bettysorganics.com/wp-content/uploads/2014/06/coleslaw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1300" y="1981200"/>
            <a:ext cx="3619500" cy="24105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pandasecurity.com/mediacenter/src/uploads/2016/02/bos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1" y="1803002"/>
            <a:ext cx="4548175" cy="28408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52600" y="4495800"/>
            <a:ext cx="48387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965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smtClean="0"/>
              <a:t>Dutch words we use today</a:t>
            </a:r>
          </a:p>
        </p:txBody>
      </p:sp>
      <p:pic>
        <p:nvPicPr>
          <p:cNvPr id="13318" name="Picture 6" descr="cookie-stack"/>
          <p:cNvPicPr>
            <a:picLocks noChangeAspect="1" noChangeArrowheads="1"/>
          </p:cNvPicPr>
          <p:nvPr/>
        </p:nvPicPr>
        <p:blipFill>
          <a:blip r:embed="rId2" cstate="print"/>
          <a:srcRect/>
          <a:stretch>
            <a:fillRect/>
          </a:stretch>
        </p:blipFill>
        <p:spPr bwMode="auto">
          <a:xfrm>
            <a:off x="1828800" y="1295400"/>
            <a:ext cx="2590800" cy="4495038"/>
          </a:xfrm>
          <a:prstGeom prst="rect">
            <a:avLst/>
          </a:prstGeom>
          <a:noFill/>
          <a:ln w="9525">
            <a:noFill/>
            <a:miter lim="800000"/>
            <a:headEnd/>
            <a:tailEnd/>
          </a:ln>
        </p:spPr>
      </p:pic>
      <p:sp>
        <p:nvSpPr>
          <p:cNvPr id="14" name="Rectangle 13"/>
          <p:cNvSpPr/>
          <p:nvPr/>
        </p:nvSpPr>
        <p:spPr>
          <a:xfrm>
            <a:off x="1524001" y="0"/>
            <a:ext cx="1597025" cy="369888"/>
          </a:xfrm>
          <a:prstGeom prst="rect">
            <a:avLst/>
          </a:prstGeom>
        </p:spPr>
        <p:txBody>
          <a:bodyPr wrap="none">
            <a:spAutoFit/>
          </a:bodyPr>
          <a:lstStyle/>
          <a:p>
            <a:pPr algn="ctr">
              <a:defRPr/>
            </a:pPr>
            <a:r>
              <a:rPr lang="en-US" b="1" dirty="0">
                <a:ln w="11430"/>
                <a:solidFill>
                  <a:srgbClr val="F56F0B"/>
                </a:solidFill>
                <a:effectLst>
                  <a:outerShdw blurRad="50800" dist="39000" dir="5460000" algn="tl">
                    <a:srgbClr val="000000">
                      <a:alpha val="38000"/>
                    </a:srgbClr>
                  </a:outerShdw>
                </a:effectLst>
                <a:latin typeface="Baskerville Old Face" pitchFamily="18" charset="0"/>
              </a:rPr>
              <a:t>Dutch America</a:t>
            </a:r>
          </a:p>
        </p:txBody>
      </p:sp>
      <p:sp>
        <p:nvSpPr>
          <p:cNvPr id="12" name="TextBox 11"/>
          <p:cNvSpPr txBox="1"/>
          <p:nvPr/>
        </p:nvSpPr>
        <p:spPr>
          <a:xfrm>
            <a:off x="2286000" y="5867400"/>
            <a:ext cx="1779974" cy="707886"/>
          </a:xfrm>
          <a:prstGeom prst="rect">
            <a:avLst/>
          </a:prstGeom>
          <a:noFill/>
        </p:spPr>
        <p:txBody>
          <a:bodyPr wrap="none" rtlCol="0">
            <a:spAutoFit/>
          </a:bodyPr>
          <a:lstStyle/>
          <a:p>
            <a:r>
              <a:rPr lang="en-US" sz="4000" dirty="0"/>
              <a:t>COOKIE</a:t>
            </a:r>
          </a:p>
        </p:txBody>
      </p:sp>
      <p:sp>
        <p:nvSpPr>
          <p:cNvPr id="13" name="TextBox 12"/>
          <p:cNvSpPr txBox="1"/>
          <p:nvPr/>
        </p:nvSpPr>
        <p:spPr>
          <a:xfrm>
            <a:off x="5486400" y="5181600"/>
            <a:ext cx="2666114" cy="707886"/>
          </a:xfrm>
          <a:prstGeom prst="rect">
            <a:avLst/>
          </a:prstGeom>
          <a:noFill/>
        </p:spPr>
        <p:txBody>
          <a:bodyPr wrap="none" rtlCol="0">
            <a:spAutoFit/>
          </a:bodyPr>
          <a:lstStyle/>
          <a:p>
            <a:r>
              <a:rPr lang="en-US" sz="4000" dirty="0"/>
              <a:t>LANDSCAPE</a:t>
            </a:r>
          </a:p>
        </p:txBody>
      </p:sp>
      <p:pic>
        <p:nvPicPr>
          <p:cNvPr id="8" name="Picture 7" descr="Classical-Landscape-Painting.jpg"/>
          <p:cNvPicPr>
            <a:picLocks noChangeAspect="1"/>
          </p:cNvPicPr>
          <p:nvPr/>
        </p:nvPicPr>
        <p:blipFill>
          <a:blip r:embed="rId3" cstate="print"/>
          <a:stretch>
            <a:fillRect/>
          </a:stretch>
        </p:blipFill>
        <p:spPr>
          <a:xfrm>
            <a:off x="5105400" y="1371600"/>
            <a:ext cx="4876800" cy="3821818"/>
          </a:xfrm>
          <a:prstGeom prst="rect">
            <a:avLst/>
          </a:prstGeom>
        </p:spPr>
      </p:pic>
    </p:spTree>
    <p:extLst>
      <p:ext uri="{BB962C8B-B14F-4D97-AF65-F5344CB8AC3E}">
        <p14:creationId xmlns:p14="http://schemas.microsoft.com/office/powerpoint/2010/main" val="75781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3318"/>
                                        </p:tgtEl>
                                        <p:attrNameLst>
                                          <p:attrName>style.visibility</p:attrName>
                                        </p:attrNameLst>
                                      </p:cBhvr>
                                      <p:to>
                                        <p:strVal val="visible"/>
                                      </p:to>
                                    </p:set>
                                    <p:anim calcmode="lin" valueType="num">
                                      <p:cBhvr additive="base">
                                        <p:cTn id="15" dur="500" fill="hold"/>
                                        <p:tgtEl>
                                          <p:spTgt spid="13318"/>
                                        </p:tgtEl>
                                        <p:attrNameLst>
                                          <p:attrName>ppt_x</p:attrName>
                                        </p:attrNameLst>
                                      </p:cBhvr>
                                      <p:tavLst>
                                        <p:tav tm="0">
                                          <p:val>
                                            <p:strVal val="#ppt_x"/>
                                          </p:val>
                                        </p:tav>
                                        <p:tav tm="100000">
                                          <p:val>
                                            <p:strVal val="#ppt_x"/>
                                          </p:val>
                                        </p:tav>
                                      </p:tavLst>
                                    </p:anim>
                                    <p:anim calcmode="lin" valueType="num">
                                      <p:cBhvr additive="base">
                                        <p:cTn id="16" dur="500" fill="hold"/>
                                        <p:tgtEl>
                                          <p:spTgt spid="133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dirty="0" smtClean="0"/>
              <a:t>Dutch words we use today</a:t>
            </a:r>
          </a:p>
        </p:txBody>
      </p:sp>
      <p:pic>
        <p:nvPicPr>
          <p:cNvPr id="13321" name="Picture 9" descr="sloop"/>
          <p:cNvPicPr>
            <a:picLocks noChangeAspect="1" noChangeArrowheads="1"/>
          </p:cNvPicPr>
          <p:nvPr/>
        </p:nvPicPr>
        <p:blipFill>
          <a:blip r:embed="rId2" cstate="print"/>
          <a:srcRect/>
          <a:stretch>
            <a:fillRect/>
          </a:stretch>
        </p:blipFill>
        <p:spPr bwMode="auto">
          <a:xfrm>
            <a:off x="6400800" y="1219200"/>
            <a:ext cx="3429000" cy="2095500"/>
          </a:xfrm>
          <a:prstGeom prst="rect">
            <a:avLst/>
          </a:prstGeom>
          <a:noFill/>
          <a:ln w="9525">
            <a:noFill/>
            <a:miter lim="800000"/>
            <a:headEnd/>
            <a:tailEnd/>
          </a:ln>
        </p:spPr>
      </p:pic>
      <p:pic>
        <p:nvPicPr>
          <p:cNvPr id="13323" name="Picture 11" descr="boat9"/>
          <p:cNvPicPr>
            <a:picLocks noChangeAspect="1" noChangeArrowheads="1"/>
          </p:cNvPicPr>
          <p:nvPr/>
        </p:nvPicPr>
        <p:blipFill>
          <a:blip r:embed="rId3" cstate="print"/>
          <a:srcRect/>
          <a:stretch>
            <a:fillRect/>
          </a:stretch>
        </p:blipFill>
        <p:spPr bwMode="auto">
          <a:xfrm>
            <a:off x="5791200" y="3962401"/>
            <a:ext cx="4267200" cy="2144059"/>
          </a:xfrm>
          <a:prstGeom prst="rect">
            <a:avLst/>
          </a:prstGeom>
          <a:noFill/>
          <a:ln w="9525">
            <a:noFill/>
            <a:miter lim="800000"/>
            <a:headEnd/>
            <a:tailEnd/>
          </a:ln>
        </p:spPr>
      </p:pic>
      <p:sp>
        <p:nvSpPr>
          <p:cNvPr id="14" name="Rectangle 13"/>
          <p:cNvSpPr/>
          <p:nvPr/>
        </p:nvSpPr>
        <p:spPr>
          <a:xfrm>
            <a:off x="1524001" y="0"/>
            <a:ext cx="1597025" cy="369888"/>
          </a:xfrm>
          <a:prstGeom prst="rect">
            <a:avLst/>
          </a:prstGeom>
        </p:spPr>
        <p:txBody>
          <a:bodyPr wrap="none">
            <a:spAutoFit/>
          </a:bodyPr>
          <a:lstStyle/>
          <a:p>
            <a:pPr algn="ctr">
              <a:defRPr/>
            </a:pPr>
            <a:r>
              <a:rPr lang="en-US" b="1" dirty="0">
                <a:ln w="11430"/>
                <a:solidFill>
                  <a:srgbClr val="F56F0B"/>
                </a:solidFill>
                <a:effectLst>
                  <a:outerShdw blurRad="50800" dist="39000" dir="5460000" algn="tl">
                    <a:srgbClr val="000000">
                      <a:alpha val="38000"/>
                    </a:srgbClr>
                  </a:outerShdw>
                </a:effectLst>
                <a:latin typeface="Baskerville Old Face" pitchFamily="18" charset="0"/>
              </a:rPr>
              <a:t>Dutch America</a:t>
            </a:r>
          </a:p>
        </p:txBody>
      </p:sp>
      <p:sp>
        <p:nvSpPr>
          <p:cNvPr id="7" name="TextBox 6"/>
          <p:cNvSpPr txBox="1"/>
          <p:nvPr/>
        </p:nvSpPr>
        <p:spPr>
          <a:xfrm>
            <a:off x="2209801" y="5486400"/>
            <a:ext cx="2302233" cy="707886"/>
          </a:xfrm>
          <a:prstGeom prst="rect">
            <a:avLst/>
          </a:prstGeom>
          <a:noFill/>
        </p:spPr>
        <p:txBody>
          <a:bodyPr wrap="none" rtlCol="0">
            <a:spAutoFit/>
          </a:bodyPr>
          <a:lstStyle/>
          <a:p>
            <a:r>
              <a:rPr lang="en-US" sz="4000" dirty="0"/>
              <a:t>SMUGGLE</a:t>
            </a:r>
          </a:p>
        </p:txBody>
      </p:sp>
      <p:sp>
        <p:nvSpPr>
          <p:cNvPr id="8" name="TextBox 7"/>
          <p:cNvSpPr txBox="1"/>
          <p:nvPr/>
        </p:nvSpPr>
        <p:spPr>
          <a:xfrm>
            <a:off x="6553200" y="3276600"/>
            <a:ext cx="2553904" cy="707886"/>
          </a:xfrm>
          <a:prstGeom prst="rect">
            <a:avLst/>
          </a:prstGeom>
          <a:noFill/>
        </p:spPr>
        <p:txBody>
          <a:bodyPr wrap="none" rtlCol="0">
            <a:spAutoFit/>
          </a:bodyPr>
          <a:lstStyle/>
          <a:p>
            <a:r>
              <a:rPr lang="en-US" sz="4000" dirty="0"/>
              <a:t>SCHOONER</a:t>
            </a:r>
          </a:p>
        </p:txBody>
      </p:sp>
      <p:sp>
        <p:nvSpPr>
          <p:cNvPr id="9" name="TextBox 8"/>
          <p:cNvSpPr txBox="1"/>
          <p:nvPr/>
        </p:nvSpPr>
        <p:spPr>
          <a:xfrm>
            <a:off x="6858001" y="6150114"/>
            <a:ext cx="1532599" cy="707886"/>
          </a:xfrm>
          <a:prstGeom prst="rect">
            <a:avLst/>
          </a:prstGeom>
          <a:noFill/>
        </p:spPr>
        <p:txBody>
          <a:bodyPr wrap="none" rtlCol="0">
            <a:spAutoFit/>
          </a:bodyPr>
          <a:lstStyle/>
          <a:p>
            <a:r>
              <a:rPr lang="en-US" sz="4000" dirty="0"/>
              <a:t>YACHT</a:t>
            </a:r>
          </a:p>
        </p:txBody>
      </p:sp>
      <p:pic>
        <p:nvPicPr>
          <p:cNvPr id="10" name="Picture 9" descr="273198-smuggling-money-in-pastries.jpg"/>
          <p:cNvPicPr>
            <a:picLocks noChangeAspect="1"/>
          </p:cNvPicPr>
          <p:nvPr/>
        </p:nvPicPr>
        <p:blipFill>
          <a:blip r:embed="rId4" cstate="print"/>
          <a:stretch>
            <a:fillRect/>
          </a:stretch>
        </p:blipFill>
        <p:spPr>
          <a:xfrm>
            <a:off x="1524000" y="2286000"/>
            <a:ext cx="4191000" cy="2770322"/>
          </a:xfrm>
          <a:prstGeom prst="rect">
            <a:avLst/>
          </a:prstGeom>
        </p:spPr>
      </p:pic>
    </p:spTree>
    <p:extLst>
      <p:ext uri="{BB962C8B-B14F-4D97-AF65-F5344CB8AC3E}">
        <p14:creationId xmlns:p14="http://schemas.microsoft.com/office/powerpoint/2010/main" val="407881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3321"/>
                                        </p:tgtEl>
                                        <p:attrNameLst>
                                          <p:attrName>style.visibility</p:attrName>
                                        </p:attrNameLst>
                                      </p:cBhvr>
                                      <p:to>
                                        <p:strVal val="visible"/>
                                      </p:to>
                                    </p:set>
                                    <p:anim calcmode="lin" valueType="num">
                                      <p:cBhvr additive="base">
                                        <p:cTn id="11" dur="500" fill="hold"/>
                                        <p:tgtEl>
                                          <p:spTgt spid="13321"/>
                                        </p:tgtEl>
                                        <p:attrNameLst>
                                          <p:attrName>ppt_x</p:attrName>
                                        </p:attrNameLst>
                                      </p:cBhvr>
                                      <p:tavLst>
                                        <p:tav tm="0">
                                          <p:val>
                                            <p:strVal val="#ppt_x"/>
                                          </p:val>
                                        </p:tav>
                                        <p:tav tm="100000">
                                          <p:val>
                                            <p:strVal val="#ppt_x"/>
                                          </p:val>
                                        </p:tav>
                                      </p:tavLst>
                                    </p:anim>
                                    <p:anim calcmode="lin" valueType="num">
                                      <p:cBhvr additive="base">
                                        <p:cTn id="12" dur="500" fill="hold"/>
                                        <p:tgtEl>
                                          <p:spTgt spid="133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3323"/>
                                        </p:tgtEl>
                                        <p:attrNameLst>
                                          <p:attrName>style.visibility</p:attrName>
                                        </p:attrNameLst>
                                      </p:cBhvr>
                                      <p:to>
                                        <p:strVal val="visible"/>
                                      </p:to>
                                    </p:set>
                                    <p:anim calcmode="lin" valueType="num">
                                      <p:cBhvr additive="base">
                                        <p:cTn id="21" dur="500" fill="hold"/>
                                        <p:tgtEl>
                                          <p:spTgt spid="13323"/>
                                        </p:tgtEl>
                                        <p:attrNameLst>
                                          <p:attrName>ppt_x</p:attrName>
                                        </p:attrNameLst>
                                      </p:cBhvr>
                                      <p:tavLst>
                                        <p:tav tm="0">
                                          <p:val>
                                            <p:strVal val="#ppt_x"/>
                                          </p:val>
                                        </p:tav>
                                        <p:tav tm="100000">
                                          <p:val>
                                            <p:strVal val="#ppt_x"/>
                                          </p:val>
                                        </p:tav>
                                      </p:tavLst>
                                    </p:anim>
                                    <p:anim calcmode="lin" valueType="num">
                                      <p:cBhvr additive="base">
                                        <p:cTn id="22" dur="500" fill="hold"/>
                                        <p:tgtEl>
                                          <p:spTgt spid="1332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smtClean="0"/>
              <a:t>Dutch words we use today</a:t>
            </a:r>
          </a:p>
        </p:txBody>
      </p:sp>
      <p:pic>
        <p:nvPicPr>
          <p:cNvPr id="13322" name="Picture 10" descr="spook"/>
          <p:cNvPicPr>
            <a:picLocks noChangeAspect="1" noChangeArrowheads="1"/>
          </p:cNvPicPr>
          <p:nvPr/>
        </p:nvPicPr>
        <p:blipFill>
          <a:blip r:embed="rId2" cstate="print"/>
          <a:srcRect/>
          <a:stretch>
            <a:fillRect/>
          </a:stretch>
        </p:blipFill>
        <p:spPr bwMode="auto">
          <a:xfrm>
            <a:off x="1752600" y="1219200"/>
            <a:ext cx="2286000" cy="2423160"/>
          </a:xfrm>
          <a:prstGeom prst="rect">
            <a:avLst/>
          </a:prstGeom>
          <a:noFill/>
          <a:ln w="9525">
            <a:noFill/>
            <a:miter lim="800000"/>
            <a:headEnd/>
            <a:tailEnd/>
          </a:ln>
        </p:spPr>
      </p:pic>
      <p:sp>
        <p:nvSpPr>
          <p:cNvPr id="14" name="Rectangle 13"/>
          <p:cNvSpPr/>
          <p:nvPr/>
        </p:nvSpPr>
        <p:spPr>
          <a:xfrm>
            <a:off x="1524001" y="0"/>
            <a:ext cx="1597025" cy="369888"/>
          </a:xfrm>
          <a:prstGeom prst="rect">
            <a:avLst/>
          </a:prstGeom>
        </p:spPr>
        <p:txBody>
          <a:bodyPr wrap="none">
            <a:spAutoFit/>
          </a:bodyPr>
          <a:lstStyle/>
          <a:p>
            <a:pPr algn="ctr">
              <a:defRPr/>
            </a:pPr>
            <a:r>
              <a:rPr lang="en-US" b="1" dirty="0">
                <a:ln w="11430"/>
                <a:solidFill>
                  <a:srgbClr val="F56F0B"/>
                </a:solidFill>
                <a:effectLst>
                  <a:outerShdw blurRad="50800" dist="39000" dir="5460000" algn="tl">
                    <a:srgbClr val="000000">
                      <a:alpha val="38000"/>
                    </a:srgbClr>
                  </a:outerShdw>
                </a:effectLst>
                <a:latin typeface="Baskerville Old Face" pitchFamily="18" charset="0"/>
              </a:rPr>
              <a:t>Dutch America</a:t>
            </a:r>
          </a:p>
        </p:txBody>
      </p:sp>
      <p:sp>
        <p:nvSpPr>
          <p:cNvPr id="12" name="TextBox 11"/>
          <p:cNvSpPr txBox="1"/>
          <p:nvPr/>
        </p:nvSpPr>
        <p:spPr>
          <a:xfrm>
            <a:off x="1676401" y="3657600"/>
            <a:ext cx="1630575" cy="707886"/>
          </a:xfrm>
          <a:prstGeom prst="rect">
            <a:avLst/>
          </a:prstGeom>
          <a:noFill/>
        </p:spPr>
        <p:txBody>
          <a:bodyPr wrap="none" rtlCol="0">
            <a:spAutoFit/>
          </a:bodyPr>
          <a:lstStyle/>
          <a:p>
            <a:r>
              <a:rPr lang="en-US" sz="4000" dirty="0"/>
              <a:t>SPOOK</a:t>
            </a:r>
          </a:p>
        </p:txBody>
      </p:sp>
      <p:pic>
        <p:nvPicPr>
          <p:cNvPr id="13" name="Picture 12" descr="Waffle Pic.gif"/>
          <p:cNvPicPr>
            <a:picLocks noChangeAspect="1"/>
          </p:cNvPicPr>
          <p:nvPr/>
        </p:nvPicPr>
        <p:blipFill>
          <a:blip r:embed="rId3" cstate="print"/>
          <a:stretch>
            <a:fillRect/>
          </a:stretch>
        </p:blipFill>
        <p:spPr>
          <a:xfrm>
            <a:off x="7369364" y="1219201"/>
            <a:ext cx="2917636" cy="2362200"/>
          </a:xfrm>
          <a:prstGeom prst="rect">
            <a:avLst/>
          </a:prstGeom>
        </p:spPr>
      </p:pic>
      <p:sp>
        <p:nvSpPr>
          <p:cNvPr id="15" name="TextBox 14"/>
          <p:cNvSpPr txBox="1"/>
          <p:nvPr/>
        </p:nvSpPr>
        <p:spPr>
          <a:xfrm>
            <a:off x="5029200" y="1600200"/>
            <a:ext cx="1852558" cy="707886"/>
          </a:xfrm>
          <a:prstGeom prst="rect">
            <a:avLst/>
          </a:prstGeom>
          <a:noFill/>
        </p:spPr>
        <p:txBody>
          <a:bodyPr wrap="none" rtlCol="0">
            <a:spAutoFit/>
          </a:bodyPr>
          <a:lstStyle/>
          <a:p>
            <a:r>
              <a:rPr lang="en-US" sz="4000" dirty="0"/>
              <a:t>WAFFLE</a:t>
            </a:r>
          </a:p>
        </p:txBody>
      </p:sp>
      <p:pic>
        <p:nvPicPr>
          <p:cNvPr id="16" name="Picture 15" descr="Buoy_seal.jpg"/>
          <p:cNvPicPr>
            <a:picLocks noChangeAspect="1"/>
          </p:cNvPicPr>
          <p:nvPr/>
        </p:nvPicPr>
        <p:blipFill>
          <a:blip r:embed="rId4" cstate="print"/>
          <a:stretch>
            <a:fillRect/>
          </a:stretch>
        </p:blipFill>
        <p:spPr>
          <a:xfrm>
            <a:off x="4038601" y="3124201"/>
            <a:ext cx="2344865" cy="3552825"/>
          </a:xfrm>
          <a:prstGeom prst="rect">
            <a:avLst/>
          </a:prstGeom>
        </p:spPr>
      </p:pic>
      <p:sp>
        <p:nvSpPr>
          <p:cNvPr id="17" name="TextBox 16"/>
          <p:cNvSpPr txBox="1"/>
          <p:nvPr/>
        </p:nvSpPr>
        <p:spPr>
          <a:xfrm>
            <a:off x="2286001" y="5867400"/>
            <a:ext cx="1368323" cy="707886"/>
          </a:xfrm>
          <a:prstGeom prst="rect">
            <a:avLst/>
          </a:prstGeom>
          <a:noFill/>
        </p:spPr>
        <p:txBody>
          <a:bodyPr wrap="none" rtlCol="0">
            <a:spAutoFit/>
          </a:bodyPr>
          <a:lstStyle/>
          <a:p>
            <a:r>
              <a:rPr lang="en-US" sz="4000" dirty="0"/>
              <a:t>BUOY</a:t>
            </a:r>
          </a:p>
        </p:txBody>
      </p:sp>
      <p:pic>
        <p:nvPicPr>
          <p:cNvPr id="3074" name="Picture 2" descr="http://www.sugarloafmt.com/sleigh_32side.jpg"/>
          <p:cNvPicPr>
            <a:picLocks noChangeAspect="1" noChangeArrowheads="1"/>
          </p:cNvPicPr>
          <p:nvPr/>
        </p:nvPicPr>
        <p:blipFill>
          <a:blip r:embed="rId5" cstate="print"/>
          <a:srcRect/>
          <a:stretch>
            <a:fillRect/>
          </a:stretch>
        </p:blipFill>
        <p:spPr bwMode="auto">
          <a:xfrm>
            <a:off x="6553200" y="3962400"/>
            <a:ext cx="3581400" cy="2686050"/>
          </a:xfrm>
          <a:prstGeom prst="rect">
            <a:avLst/>
          </a:prstGeom>
          <a:noFill/>
        </p:spPr>
      </p:pic>
      <p:sp>
        <p:nvSpPr>
          <p:cNvPr id="11" name="TextBox 10"/>
          <p:cNvSpPr txBox="1"/>
          <p:nvPr/>
        </p:nvSpPr>
        <p:spPr>
          <a:xfrm>
            <a:off x="6934201" y="3505200"/>
            <a:ext cx="1659429" cy="707886"/>
          </a:xfrm>
          <a:prstGeom prst="rect">
            <a:avLst/>
          </a:prstGeom>
          <a:noFill/>
        </p:spPr>
        <p:txBody>
          <a:bodyPr wrap="none" rtlCol="0">
            <a:spAutoFit/>
          </a:bodyPr>
          <a:lstStyle/>
          <a:p>
            <a:r>
              <a:rPr lang="en-US" sz="4000" dirty="0"/>
              <a:t>SLEIGH</a:t>
            </a:r>
          </a:p>
        </p:txBody>
      </p:sp>
    </p:spTree>
    <p:extLst>
      <p:ext uri="{BB962C8B-B14F-4D97-AF65-F5344CB8AC3E}">
        <p14:creationId xmlns:p14="http://schemas.microsoft.com/office/powerpoint/2010/main" val="84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322"/>
                                        </p:tgtEl>
                                        <p:attrNameLst>
                                          <p:attrName>style.visibility</p:attrName>
                                        </p:attrNameLst>
                                      </p:cBhvr>
                                      <p:to>
                                        <p:strVal val="visible"/>
                                      </p:to>
                                    </p:set>
                                    <p:animEffect transition="in" filter="blinds(horizontal)">
                                      <p:cBhvr>
                                        <p:cTn id="7" dur="500"/>
                                        <p:tgtEl>
                                          <p:spTgt spid="133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07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7"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ocialearth.org/wp-content/uploads/2012/01/playing-hooky-e1291681475279-300x2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1" y="1143000"/>
            <a:ext cx="4216893" cy="2895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90800" y="4495800"/>
            <a:ext cx="1699504" cy="707886"/>
          </a:xfrm>
          <a:prstGeom prst="rect">
            <a:avLst/>
          </a:prstGeom>
          <a:noFill/>
        </p:spPr>
        <p:txBody>
          <a:bodyPr wrap="none" rtlCol="0">
            <a:spAutoFit/>
          </a:bodyPr>
          <a:lstStyle/>
          <a:p>
            <a:r>
              <a:rPr lang="en-US" sz="4000" dirty="0"/>
              <a:t>HOOKY</a:t>
            </a:r>
          </a:p>
        </p:txBody>
      </p:sp>
      <p:pic>
        <p:nvPicPr>
          <p:cNvPr id="1028" name="Picture 4" descr="http://www.yepbag.com/161/canvas-backpack-school-bag-canvas-knapsack-ba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1" y="914401"/>
            <a:ext cx="3324225" cy="37844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467600" y="5203686"/>
            <a:ext cx="2408480" cy="707886"/>
          </a:xfrm>
          <a:prstGeom prst="rect">
            <a:avLst/>
          </a:prstGeom>
          <a:noFill/>
        </p:spPr>
        <p:txBody>
          <a:bodyPr wrap="none" rtlCol="0">
            <a:spAutoFit/>
          </a:bodyPr>
          <a:lstStyle/>
          <a:p>
            <a:r>
              <a:rPr lang="en-US" sz="4000" dirty="0"/>
              <a:t>KNAPSACK</a:t>
            </a:r>
          </a:p>
        </p:txBody>
      </p:sp>
    </p:spTree>
    <p:extLst>
      <p:ext uri="{BB962C8B-B14F-4D97-AF65-F5344CB8AC3E}">
        <p14:creationId xmlns:p14="http://schemas.microsoft.com/office/powerpoint/2010/main" val="364093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anta-claus-white-background.jpg"/>
          <p:cNvPicPr>
            <a:picLocks noChangeAspect="1"/>
          </p:cNvPicPr>
          <p:nvPr/>
        </p:nvPicPr>
        <p:blipFill>
          <a:blip r:embed="rId2" cstate="print"/>
          <a:stretch>
            <a:fillRect/>
          </a:stretch>
        </p:blipFill>
        <p:spPr>
          <a:xfrm>
            <a:off x="3695700" y="0"/>
            <a:ext cx="4800600" cy="6858000"/>
          </a:xfrm>
          <a:prstGeom prst="rect">
            <a:avLst/>
          </a:prstGeom>
        </p:spPr>
      </p:pic>
    </p:spTree>
    <p:extLst>
      <p:ext uri="{BB962C8B-B14F-4D97-AF65-F5344CB8AC3E}">
        <p14:creationId xmlns:p14="http://schemas.microsoft.com/office/powerpoint/2010/main" val="206390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2"/>
          <p:cNvSpPr>
            <a:spLocks noGrp="1"/>
          </p:cNvSpPr>
          <p:nvPr>
            <p:ph idx="1"/>
          </p:nvPr>
        </p:nvSpPr>
        <p:spPr>
          <a:xfrm>
            <a:off x="1925638" y="1981200"/>
            <a:ext cx="3606800" cy="1231900"/>
          </a:xfrm>
        </p:spPr>
        <p:txBody>
          <a:bodyPr/>
          <a:lstStyle/>
          <a:p>
            <a:r>
              <a:rPr lang="en-US" altLang="en-US" smtClean="0"/>
              <a:t>Explored east coast of US</a:t>
            </a:r>
          </a:p>
          <a:p>
            <a:endParaRPr lang="en-US" altLang="en-US" smtClean="0"/>
          </a:p>
        </p:txBody>
      </p:sp>
      <p:sp>
        <p:nvSpPr>
          <p:cNvPr id="5" name="Rectangle 4"/>
          <p:cNvSpPr/>
          <p:nvPr/>
        </p:nvSpPr>
        <p:spPr>
          <a:xfrm>
            <a:off x="1656021" y="369332"/>
            <a:ext cx="3876453" cy="1446550"/>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sz="4400" b="1" spc="50" dirty="0">
                <a:ln w="11430"/>
                <a:solidFill>
                  <a:srgbClr val="0070C0"/>
                </a:solidFill>
                <a:effectLst>
                  <a:outerShdw blurRad="76200" dist="50800" dir="5400000" algn="tl" rotWithShape="0">
                    <a:srgbClr val="000000">
                      <a:alpha val="65000"/>
                    </a:srgbClr>
                  </a:outerShdw>
                </a:effectLst>
              </a:rPr>
              <a:t>Giovanni de </a:t>
            </a:r>
            <a:r>
              <a:rPr lang="en-US" sz="4400" b="1" spc="50" dirty="0" err="1">
                <a:ln w="11430"/>
                <a:solidFill>
                  <a:srgbClr val="0070C0"/>
                </a:solidFill>
                <a:effectLst>
                  <a:outerShdw blurRad="76200" dist="50800" dir="5400000" algn="tl" rotWithShape="0">
                    <a:srgbClr val="000000">
                      <a:alpha val="65000"/>
                    </a:srgbClr>
                  </a:outerShdw>
                </a:effectLst>
              </a:rPr>
              <a:t>Verazzano</a:t>
            </a:r>
            <a:endParaRPr lang="en-US" sz="4400" b="1" spc="50" dirty="0">
              <a:ln w="11430"/>
              <a:solidFill>
                <a:srgbClr val="0070C0"/>
              </a:solidFill>
              <a:effectLst>
                <a:outerShdw blurRad="76200" dist="50800" dir="5400000" algn="tl" rotWithShape="0">
                  <a:srgbClr val="000000">
                    <a:alpha val="65000"/>
                  </a:srgbClr>
                </a:outerShdw>
              </a:effectLst>
            </a:endParaRPr>
          </a:p>
        </p:txBody>
      </p:sp>
      <p:cxnSp>
        <p:nvCxnSpPr>
          <p:cNvPr id="9" name="Straight Connector 8"/>
          <p:cNvCxnSpPr>
            <a:cxnSpLocks noChangeShapeType="1"/>
          </p:cNvCxnSpPr>
          <p:nvPr/>
        </p:nvCxnSpPr>
        <p:spPr bwMode="auto">
          <a:xfrm>
            <a:off x="5715000" y="228600"/>
            <a:ext cx="76200" cy="6324600"/>
          </a:xfrm>
          <a:prstGeom prst="line">
            <a:avLst/>
          </a:prstGeom>
          <a:noFill/>
          <a:ln w="38100">
            <a:solidFill>
              <a:schemeClr val="tx1"/>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sp>
        <p:nvSpPr>
          <p:cNvPr id="11" name="Rectangle 10"/>
          <p:cNvSpPr/>
          <p:nvPr/>
        </p:nvSpPr>
        <p:spPr>
          <a:xfrm>
            <a:off x="6150935" y="63795"/>
            <a:ext cx="3962400" cy="707886"/>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sz="4000" b="1" spc="50" dirty="0">
                <a:ln w="11430"/>
                <a:solidFill>
                  <a:srgbClr val="0070C0"/>
                </a:solidFill>
                <a:effectLst>
                  <a:outerShdw blurRad="76200" dist="50800" dir="5400000" algn="tl" rotWithShape="0">
                    <a:srgbClr val="000000">
                      <a:alpha val="65000"/>
                    </a:srgbClr>
                  </a:outerShdw>
                </a:effectLst>
              </a:rPr>
              <a:t>Jacques Cartier</a:t>
            </a:r>
          </a:p>
        </p:txBody>
      </p:sp>
      <p:sp>
        <p:nvSpPr>
          <p:cNvPr id="13" name="Content Placeholder 2"/>
          <p:cNvSpPr txBox="1">
            <a:spLocks/>
          </p:cNvSpPr>
          <p:nvPr/>
        </p:nvSpPr>
        <p:spPr>
          <a:xfrm>
            <a:off x="6197600" y="1390650"/>
            <a:ext cx="3733800" cy="2133600"/>
          </a:xfrm>
          <a:prstGeom prst="rect">
            <a:avLst/>
          </a:prstGeom>
        </p:spPr>
        <p:txBody>
          <a:bodyPr>
            <a:normAutofit/>
          </a:bodyPr>
          <a:lstStyle/>
          <a:p>
            <a:pPr marL="342900" indent="-342900">
              <a:spcBef>
                <a:spcPct val="20000"/>
              </a:spcBef>
              <a:buFont typeface="Arial" pitchFamily="34" charset="0"/>
              <a:buChar char="•"/>
              <a:defRPr/>
            </a:pPr>
            <a:r>
              <a:rPr lang="en-US" sz="3200" dirty="0"/>
              <a:t>Explored St. Lawrence River </a:t>
            </a:r>
            <a:r>
              <a:rPr lang="en-US" sz="3200" dirty="0" smtClean="0"/>
              <a:t>and claimed the area for France</a:t>
            </a:r>
            <a:endParaRPr lang="en-US" sz="3200" dirty="0"/>
          </a:p>
        </p:txBody>
      </p:sp>
      <p:sp>
        <p:nvSpPr>
          <p:cNvPr id="60423" name="AutoShape 2" descr="Image result for magellan"/>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a:p>
        </p:txBody>
      </p:sp>
      <p:pic>
        <p:nvPicPr>
          <p:cNvPr id="60424" name="Picture 2" descr="Image result for giovanni verrazza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3316288"/>
            <a:ext cx="3016250" cy="392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Picture 4" descr="Image result for jacques carti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1" y="3657601"/>
            <a:ext cx="3006725"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79468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Picture 006"/>
          <p:cNvPicPr>
            <a:picLocks noChangeAspect="1" noChangeArrowheads="1"/>
          </p:cNvPicPr>
          <p:nvPr/>
        </p:nvPicPr>
        <p:blipFill>
          <a:blip r:embed="rId2" cstate="print"/>
          <a:srcRect/>
          <a:stretch>
            <a:fillRect/>
          </a:stretch>
        </p:blipFill>
        <p:spPr bwMode="auto">
          <a:xfrm flipH="1">
            <a:off x="7112000" y="-24034"/>
            <a:ext cx="5080000" cy="6858000"/>
          </a:xfrm>
          <a:prstGeom prst="rect">
            <a:avLst/>
          </a:prstGeom>
          <a:noFill/>
          <a:ln w="9525">
            <a:noFill/>
            <a:miter lim="800000"/>
            <a:headEnd/>
            <a:tailEnd/>
          </a:ln>
        </p:spPr>
      </p:pic>
      <p:sp>
        <p:nvSpPr>
          <p:cNvPr id="9221" name="Text Box 5"/>
          <p:cNvSpPr txBox="1">
            <a:spLocks noChangeArrowheads="1"/>
          </p:cNvSpPr>
          <p:nvPr/>
        </p:nvSpPr>
        <p:spPr bwMode="auto">
          <a:xfrm>
            <a:off x="4051300" y="1251684"/>
            <a:ext cx="3048000" cy="2350628"/>
          </a:xfrm>
          <a:prstGeom prst="rect">
            <a:avLst/>
          </a:prstGeom>
          <a:noFill/>
          <a:ln w="9525">
            <a:noFill/>
            <a:miter lim="800000"/>
            <a:headEnd/>
            <a:tailEnd/>
          </a:ln>
        </p:spPr>
        <p:txBody>
          <a:bodyPr wrap="square">
            <a:spAutoFit/>
          </a:bodyPr>
          <a:lstStyle/>
          <a:p>
            <a:pPr>
              <a:spcBef>
                <a:spcPct val="50000"/>
              </a:spcBef>
            </a:pPr>
            <a:r>
              <a:rPr lang="en-US" sz="2400" dirty="0"/>
              <a:t>New Sweden was started by settlers from Sweden and Finland looking to make money in the fur trade.</a:t>
            </a:r>
          </a:p>
        </p:txBody>
      </p:sp>
      <p:sp>
        <p:nvSpPr>
          <p:cNvPr id="9222" name="Text Box 6"/>
          <p:cNvSpPr txBox="1">
            <a:spLocks noChangeArrowheads="1"/>
          </p:cNvSpPr>
          <p:nvPr/>
        </p:nvSpPr>
        <p:spPr bwMode="auto">
          <a:xfrm>
            <a:off x="4051300" y="3602312"/>
            <a:ext cx="2933700" cy="3231654"/>
          </a:xfrm>
          <a:prstGeom prst="rect">
            <a:avLst/>
          </a:prstGeom>
          <a:noFill/>
          <a:ln w="9525">
            <a:noFill/>
            <a:miter lim="800000"/>
            <a:headEnd/>
            <a:tailEnd/>
          </a:ln>
        </p:spPr>
        <p:txBody>
          <a:bodyPr wrap="square">
            <a:spAutoFit/>
          </a:bodyPr>
          <a:lstStyle/>
          <a:p>
            <a:pPr>
              <a:spcBef>
                <a:spcPct val="50000"/>
              </a:spcBef>
            </a:pPr>
            <a:r>
              <a:rPr lang="en-US" sz="2400" dirty="0"/>
              <a:t>They settled along the Delaware river, in modern-day Delaware.</a:t>
            </a:r>
          </a:p>
          <a:p>
            <a:pPr>
              <a:spcBef>
                <a:spcPct val="50000"/>
              </a:spcBef>
            </a:pPr>
            <a:r>
              <a:rPr lang="en-US" sz="2400" dirty="0"/>
              <a:t>The colony was not very successful, and was conquered by the Dutch in 1655.</a:t>
            </a:r>
          </a:p>
        </p:txBody>
      </p:sp>
      <p:sp>
        <p:nvSpPr>
          <p:cNvPr id="2" name="AutoShape 2" descr="Image result for new sweden map"/>
          <p:cNvSpPr>
            <a:spLocks noChangeAspect="1" noChangeArrowheads="1"/>
          </p:cNvSpPr>
          <p:nvPr/>
        </p:nvSpPr>
        <p:spPr bwMode="auto">
          <a:xfrm>
            <a:off x="-1978025" y="3009954"/>
            <a:ext cx="293633" cy="29363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412" name="Picture 4" descr="Image result for new sweden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8025" y="-24034"/>
            <a:ext cx="5927725" cy="68820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Picture 035"/>
          <p:cNvPicPr>
            <a:picLocks noChangeAspect="1" noChangeArrowheads="1"/>
          </p:cNvPicPr>
          <p:nvPr/>
        </p:nvPicPr>
        <p:blipFill>
          <a:blip r:embed="rId4" cstate="print"/>
          <a:srcRect/>
          <a:stretch>
            <a:fillRect/>
          </a:stretch>
        </p:blipFill>
        <p:spPr bwMode="auto">
          <a:xfrm>
            <a:off x="4806039" y="183518"/>
            <a:ext cx="1424221" cy="1068166"/>
          </a:xfrm>
          <a:prstGeom prst="rect">
            <a:avLst/>
          </a:prstGeom>
          <a:noFill/>
          <a:ln w="9525">
            <a:noFill/>
            <a:miter lim="800000"/>
            <a:headEnd/>
            <a:tailEnd/>
          </a:ln>
        </p:spPr>
      </p:pic>
    </p:spTree>
    <p:extLst>
      <p:ext uri="{BB962C8B-B14F-4D97-AF65-F5344CB8AC3E}">
        <p14:creationId xmlns:p14="http://schemas.microsoft.com/office/powerpoint/2010/main" val="36312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2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2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wedish Log Cabin | iDelco.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2175" y="1808162"/>
            <a:ext cx="4762500" cy="3200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2319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nlc000849-v6.jpg"/>
          <p:cNvPicPr>
            <a:picLocks noChangeAspect="1"/>
          </p:cNvPicPr>
          <p:nvPr/>
        </p:nvPicPr>
        <p:blipFill>
          <a:blip r:embed="rId2" cstate="print"/>
          <a:stretch>
            <a:fillRect/>
          </a:stretch>
        </p:blipFill>
        <p:spPr>
          <a:xfrm>
            <a:off x="1701799" y="0"/>
            <a:ext cx="9103087" cy="6781800"/>
          </a:xfrm>
          <a:prstGeom prst="rect">
            <a:avLst/>
          </a:prstGeom>
        </p:spPr>
      </p:pic>
    </p:spTree>
    <p:extLst>
      <p:ext uri="{BB962C8B-B14F-4D97-AF65-F5344CB8AC3E}">
        <p14:creationId xmlns:p14="http://schemas.microsoft.com/office/powerpoint/2010/main" val="38777016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Content Placeholder 2"/>
          <p:cNvSpPr>
            <a:spLocks noGrp="1"/>
          </p:cNvSpPr>
          <p:nvPr>
            <p:ph idx="1"/>
          </p:nvPr>
        </p:nvSpPr>
        <p:spPr>
          <a:xfrm>
            <a:off x="1925638" y="1510346"/>
            <a:ext cx="3789362" cy="2336800"/>
          </a:xfrm>
        </p:spPr>
        <p:txBody>
          <a:bodyPr>
            <a:normAutofit/>
          </a:bodyPr>
          <a:lstStyle/>
          <a:p>
            <a:pPr>
              <a:lnSpc>
                <a:spcPct val="80000"/>
              </a:lnSpc>
            </a:pPr>
            <a:r>
              <a:rPr lang="en-US" altLang="en-US" sz="2200" dirty="0"/>
              <a:t>Explored and settled colonies in </a:t>
            </a:r>
            <a:r>
              <a:rPr lang="en-US" altLang="en-US" sz="2200" dirty="0" smtClean="0"/>
              <a:t>Canada (Quebec City), </a:t>
            </a:r>
            <a:r>
              <a:rPr lang="en-US" altLang="en-US" sz="2200" dirty="0"/>
              <a:t>set up the French fur </a:t>
            </a:r>
            <a:r>
              <a:rPr lang="en-US" altLang="en-US" sz="2200" dirty="0" smtClean="0"/>
              <a:t>trade, and established relations with Native Americans</a:t>
            </a:r>
            <a:endParaRPr lang="en-US" altLang="en-US" sz="2200" dirty="0"/>
          </a:p>
          <a:p>
            <a:pPr>
              <a:lnSpc>
                <a:spcPct val="80000"/>
              </a:lnSpc>
            </a:pPr>
            <a:r>
              <a:rPr lang="ja-JP" altLang="en-US" sz="2200" dirty="0"/>
              <a:t>“</a:t>
            </a:r>
            <a:r>
              <a:rPr lang="en-US" altLang="ja-JP" sz="2200" dirty="0"/>
              <a:t>Father of New France</a:t>
            </a:r>
            <a:r>
              <a:rPr lang="ja-JP" altLang="en-US" sz="2200" dirty="0"/>
              <a:t>”</a:t>
            </a:r>
            <a:endParaRPr lang="en-US" altLang="ja-JP" sz="2200" dirty="0"/>
          </a:p>
          <a:p>
            <a:pPr>
              <a:lnSpc>
                <a:spcPct val="80000"/>
              </a:lnSpc>
            </a:pPr>
            <a:endParaRPr lang="en-US" altLang="en-US" sz="2200" dirty="0"/>
          </a:p>
        </p:txBody>
      </p:sp>
      <p:sp>
        <p:nvSpPr>
          <p:cNvPr id="5" name="Rectangle 4"/>
          <p:cNvSpPr/>
          <p:nvPr/>
        </p:nvSpPr>
        <p:spPr>
          <a:xfrm>
            <a:off x="1656612" y="63796"/>
            <a:ext cx="3876453" cy="1446550"/>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sz="4400" b="1" spc="50" dirty="0">
                <a:ln w="11430"/>
                <a:solidFill>
                  <a:srgbClr val="0070C0"/>
                </a:solidFill>
                <a:effectLst>
                  <a:outerShdw blurRad="76200" dist="50800" dir="5400000" algn="tl" rotWithShape="0">
                    <a:srgbClr val="000000">
                      <a:alpha val="65000"/>
                    </a:srgbClr>
                  </a:outerShdw>
                </a:effectLst>
              </a:rPr>
              <a:t>Samuel de Champlain</a:t>
            </a:r>
          </a:p>
        </p:txBody>
      </p:sp>
      <p:cxnSp>
        <p:nvCxnSpPr>
          <p:cNvPr id="9" name="Straight Connector 8"/>
          <p:cNvCxnSpPr>
            <a:cxnSpLocks noChangeShapeType="1"/>
          </p:cNvCxnSpPr>
          <p:nvPr/>
        </p:nvCxnSpPr>
        <p:spPr bwMode="auto">
          <a:xfrm>
            <a:off x="5715000" y="228600"/>
            <a:ext cx="76200" cy="6324600"/>
          </a:xfrm>
          <a:prstGeom prst="line">
            <a:avLst/>
          </a:prstGeom>
          <a:noFill/>
          <a:ln w="38100">
            <a:solidFill>
              <a:schemeClr val="tx1"/>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sp>
        <p:nvSpPr>
          <p:cNvPr id="61447" name="AutoShape 2" descr="Image result for magellan"/>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a:p>
        </p:txBody>
      </p:sp>
      <p:pic>
        <p:nvPicPr>
          <p:cNvPr id="61448" name="Picture 2" descr="Image result for samuel de champl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6163" y="3255964"/>
            <a:ext cx="260985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https://cdn.britannica.com/80/105180-050-B007392B/Map-explorations-Samuel-de-Champlain-North-Americ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3987" y="176559"/>
            <a:ext cx="4873276" cy="6681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4877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a:cxnSpLocks noChangeShapeType="1"/>
          </p:cNvCxnSpPr>
          <p:nvPr/>
        </p:nvCxnSpPr>
        <p:spPr bwMode="auto">
          <a:xfrm>
            <a:off x="5715000" y="228600"/>
            <a:ext cx="76200" cy="6324600"/>
          </a:xfrm>
          <a:prstGeom prst="line">
            <a:avLst/>
          </a:prstGeom>
          <a:noFill/>
          <a:ln w="38100">
            <a:solidFill>
              <a:schemeClr val="tx1"/>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sp>
        <p:nvSpPr>
          <p:cNvPr id="11" name="Rectangle 10"/>
          <p:cNvSpPr/>
          <p:nvPr/>
        </p:nvSpPr>
        <p:spPr>
          <a:xfrm>
            <a:off x="6150935" y="63796"/>
            <a:ext cx="3962400" cy="1323439"/>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sz="4000" b="1" spc="50" dirty="0">
                <a:ln w="11430"/>
                <a:solidFill>
                  <a:srgbClr val="0070C0"/>
                </a:solidFill>
                <a:effectLst>
                  <a:outerShdw blurRad="76200" dist="50800" dir="5400000" algn="tl" rotWithShape="0">
                    <a:srgbClr val="000000">
                      <a:alpha val="65000"/>
                    </a:srgbClr>
                  </a:outerShdw>
                </a:effectLst>
              </a:rPr>
              <a:t>Marquette &amp; Joliet</a:t>
            </a:r>
          </a:p>
        </p:txBody>
      </p:sp>
      <p:sp>
        <p:nvSpPr>
          <p:cNvPr id="13" name="Content Placeholder 2"/>
          <p:cNvSpPr txBox="1">
            <a:spLocks/>
          </p:cNvSpPr>
          <p:nvPr/>
        </p:nvSpPr>
        <p:spPr>
          <a:xfrm>
            <a:off x="6197600" y="1390650"/>
            <a:ext cx="3733800" cy="2133600"/>
          </a:xfrm>
          <a:prstGeom prst="rect">
            <a:avLst/>
          </a:prstGeom>
        </p:spPr>
        <p:txBody>
          <a:bodyPr>
            <a:normAutofit fontScale="92500"/>
          </a:bodyPr>
          <a:lstStyle/>
          <a:p>
            <a:pPr marL="342900" indent="-342900">
              <a:spcBef>
                <a:spcPct val="20000"/>
              </a:spcBef>
              <a:buFont typeface="Arial" pitchFamily="34" charset="0"/>
              <a:buChar char="•"/>
              <a:defRPr/>
            </a:pPr>
            <a:r>
              <a:rPr lang="en-US" sz="3200" dirty="0"/>
              <a:t>Priest and fur trader who explored Great Lakes and upper Mississippi River</a:t>
            </a:r>
          </a:p>
        </p:txBody>
      </p:sp>
      <p:sp>
        <p:nvSpPr>
          <p:cNvPr id="61447" name="AutoShape 2" descr="Image result for magellan"/>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a:p>
        </p:txBody>
      </p:sp>
      <p:pic>
        <p:nvPicPr>
          <p:cNvPr id="61449" name="Picture 4" descr="Image result for marquette joli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4013" y="3524251"/>
            <a:ext cx="28575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Image result for marquette joliet map of north amer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207" y="106298"/>
            <a:ext cx="5114925" cy="6751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65874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s://c2.staticflickr.com/6/5217/5387573044_646e04ab7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442914"/>
            <a:ext cx="6686550" cy="595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057776" y="442914"/>
            <a:ext cx="5000625" cy="63325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468" name="TextBox 9"/>
          <p:cNvSpPr txBox="1">
            <a:spLocks noChangeArrowheads="1"/>
          </p:cNvSpPr>
          <p:nvPr/>
        </p:nvSpPr>
        <p:spPr bwMode="auto">
          <a:xfrm>
            <a:off x="5091114" y="1676401"/>
            <a:ext cx="5210175"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2800" i="1">
                <a:latin typeface="Bookman Old Style" panose="02050604050505020204" pitchFamily="18" charset="0"/>
              </a:rPr>
              <a:t>Coureurs de bois (“runners of the woods”):</a:t>
            </a:r>
            <a:r>
              <a:rPr lang="en-US" altLang="en-US" sz="2800">
                <a:latin typeface="Bookman Old Style" panose="02050604050505020204" pitchFamily="18" charset="0"/>
              </a:rPr>
              <a:t> Men who tradedwith the Indians for furs, or trapped animals themselves. They often lived with the Indians and  married Indian women</a:t>
            </a:r>
          </a:p>
        </p:txBody>
      </p:sp>
    </p:spTree>
    <p:extLst>
      <p:ext uri="{BB962C8B-B14F-4D97-AF65-F5344CB8AC3E}">
        <p14:creationId xmlns:p14="http://schemas.microsoft.com/office/powerpoint/2010/main" val="27701516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86600" y="1447800"/>
            <a:ext cx="3429000" cy="3429000"/>
          </a:xfrm>
        </p:spPr>
        <p:txBody>
          <a:bodyPr>
            <a:normAutofit fontScale="92500" lnSpcReduction="20000"/>
          </a:bodyPr>
          <a:lstStyle/>
          <a:p>
            <a:pPr>
              <a:buFontTx/>
              <a:buNone/>
              <a:defRPr/>
            </a:pPr>
            <a:r>
              <a:rPr lang="en-US" i="1" dirty="0" smtClean="0">
                <a:latin typeface="Bookman Old Style" pitchFamily="18" charset="0"/>
                <a:ea typeface="+mn-ea"/>
                <a:cs typeface="+mn-cs"/>
              </a:rPr>
              <a:t>Voyageur</a:t>
            </a:r>
            <a:r>
              <a:rPr lang="en-US" dirty="0" smtClean="0">
                <a:latin typeface="Bookman Old Style" pitchFamily="18" charset="0"/>
                <a:ea typeface="+mn-ea"/>
                <a:cs typeface="+mn-cs"/>
              </a:rPr>
              <a:t>: Originally Frenchmen sent to live with Indians, they were eventually </a:t>
            </a:r>
            <a:r>
              <a:rPr lang="en-US" dirty="0">
                <a:latin typeface="Bookman Old Style" pitchFamily="18" charset="0"/>
                <a:ea typeface="+mn-ea"/>
                <a:cs typeface="+mn-cs"/>
              </a:rPr>
              <a:t>m</a:t>
            </a:r>
            <a:r>
              <a:rPr lang="en-US" dirty="0" smtClean="0">
                <a:latin typeface="Bookman Old Style" pitchFamily="18" charset="0"/>
                <a:ea typeface="+mn-ea"/>
                <a:cs typeface="+mn-cs"/>
              </a:rPr>
              <a:t>en who worked for fur trading companies and transported furs by canoe</a:t>
            </a:r>
            <a:endParaRPr lang="en-US" dirty="0">
              <a:latin typeface="Bookman Old Style" pitchFamily="18" charset="0"/>
              <a:ea typeface="+mn-ea"/>
              <a:cs typeface="+mn-cs"/>
            </a:endParaRPr>
          </a:p>
        </p:txBody>
      </p:sp>
      <p:pic>
        <p:nvPicPr>
          <p:cNvPr id="63491" name="Picture 6" descr="voyageur.jpg">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219200"/>
            <a:ext cx="5181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52068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Content Placeholder 2"/>
          <p:cNvSpPr>
            <a:spLocks noGrp="1"/>
          </p:cNvSpPr>
          <p:nvPr>
            <p:ph idx="1"/>
          </p:nvPr>
        </p:nvSpPr>
        <p:spPr>
          <a:xfrm>
            <a:off x="1524000" y="533400"/>
            <a:ext cx="8991600" cy="2209800"/>
          </a:xfrm>
        </p:spPr>
        <p:txBody>
          <a:bodyPr/>
          <a:lstStyle/>
          <a:p>
            <a:pPr>
              <a:buFontTx/>
              <a:buNone/>
            </a:pPr>
            <a:r>
              <a:rPr lang="en-US" altLang="en-US" smtClean="0">
                <a:latin typeface="Bookman Old Style" panose="02050604050505020204" pitchFamily="18" charset="0"/>
              </a:rPr>
              <a:t>Seigneurs: Large landholders, meant to become feudal lords, who recruited habitants to work for them. Seldomly lived much better than anyone else.</a:t>
            </a:r>
          </a:p>
        </p:txBody>
      </p:sp>
      <p:pic>
        <p:nvPicPr>
          <p:cNvPr id="64515" name="Picture 2" descr="https://upload.wikimedia.org/wikipedia/commons/thumb/d/d2/Seigneuries-du-Bas-Canada.jpg/1125px-Seigneuries-du-Bas-Cana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2100263"/>
            <a:ext cx="11791272" cy="475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94941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TotalTime>
  <Words>674</Words>
  <Application>Microsoft Office PowerPoint</Application>
  <PresentationFormat>Widescreen</PresentationFormat>
  <Paragraphs>74</Paragraphs>
  <Slides>31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MS PGothic</vt:lpstr>
      <vt:lpstr>游ゴシック</vt:lpstr>
      <vt:lpstr>Arial</vt:lpstr>
      <vt:lpstr>Baskerville Old Face</vt:lpstr>
      <vt:lpstr>Blackadder ITC</vt:lpstr>
      <vt:lpstr>Bookman Old Style</vt:lpstr>
      <vt:lpstr>Calibri</vt:lpstr>
      <vt:lpstr>Calibri Light</vt:lpstr>
      <vt:lpstr>French Script MT</vt:lpstr>
      <vt:lpstr>Office Theme</vt:lpstr>
      <vt:lpstr>PowerPoint Presentation</vt:lpstr>
      <vt:lpstr>The Northwest Passage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Pieter Stuyvesant: most famous governor of New Netherlands, and one of the most unpopular: religious intolerance, authoritarian, etc)</vt:lpstr>
      <vt:lpstr>Patroonships</vt:lpstr>
      <vt:lpstr>PowerPoint Presentation</vt:lpstr>
      <vt:lpstr>Dutch words we use today</vt:lpstr>
      <vt:lpstr>Dutch words we use today</vt:lpstr>
      <vt:lpstr>Dutch words we use today</vt:lpstr>
      <vt:lpstr>Dutch words we use today</vt:lpstr>
      <vt:lpstr>PowerPoint Presentation</vt:lpstr>
      <vt:lpstr>PowerPoint Presentation</vt:lpstr>
      <vt:lpstr>PowerPoint Presentation</vt:lpstr>
      <vt:lpstr>PowerPoint Presentation</vt:lpstr>
    </vt:vector>
  </TitlesOfParts>
  <Company>MRSD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Lambert</dc:creator>
  <cp:lastModifiedBy>Peter Lambert</cp:lastModifiedBy>
  <cp:revision>17</cp:revision>
  <dcterms:created xsi:type="dcterms:W3CDTF">2019-09-18T19:14:27Z</dcterms:created>
  <dcterms:modified xsi:type="dcterms:W3CDTF">2021-10-01T17:59:19Z</dcterms:modified>
</cp:coreProperties>
</file>